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004000"/>
  <p:notesSz cx="7026275" cy="9312275"/>
  <p:defaultTextStyle>
    <a:defPPr>
      <a:defRPr lang="en-US"/>
    </a:defPPr>
    <a:lvl1pPr marL="0" algn="l" defTabSz="4336628" rtl="0" eaLnBrk="1" latinLnBrk="0" hangingPunct="1">
      <a:defRPr sz="8600" kern="1200">
        <a:solidFill>
          <a:schemeClr val="tx1"/>
        </a:solidFill>
        <a:latin typeface="+mn-lt"/>
        <a:ea typeface="+mn-ea"/>
        <a:cs typeface="+mn-cs"/>
      </a:defRPr>
    </a:lvl1pPr>
    <a:lvl2pPr marL="2168314" algn="l" defTabSz="4336628" rtl="0" eaLnBrk="1" latinLnBrk="0" hangingPunct="1">
      <a:defRPr sz="8600" kern="1200">
        <a:solidFill>
          <a:schemeClr val="tx1"/>
        </a:solidFill>
        <a:latin typeface="+mn-lt"/>
        <a:ea typeface="+mn-ea"/>
        <a:cs typeface="+mn-cs"/>
      </a:defRPr>
    </a:lvl2pPr>
    <a:lvl3pPr marL="4336628" algn="l" defTabSz="4336628" rtl="0" eaLnBrk="1" latinLnBrk="0" hangingPunct="1">
      <a:defRPr sz="8600" kern="1200">
        <a:solidFill>
          <a:schemeClr val="tx1"/>
        </a:solidFill>
        <a:latin typeface="+mn-lt"/>
        <a:ea typeface="+mn-ea"/>
        <a:cs typeface="+mn-cs"/>
      </a:defRPr>
    </a:lvl3pPr>
    <a:lvl4pPr marL="6504941" algn="l" defTabSz="4336628" rtl="0" eaLnBrk="1" latinLnBrk="0" hangingPunct="1">
      <a:defRPr sz="8600" kern="1200">
        <a:solidFill>
          <a:schemeClr val="tx1"/>
        </a:solidFill>
        <a:latin typeface="+mn-lt"/>
        <a:ea typeface="+mn-ea"/>
        <a:cs typeface="+mn-cs"/>
      </a:defRPr>
    </a:lvl4pPr>
    <a:lvl5pPr marL="8673255" algn="l" defTabSz="4336628" rtl="0" eaLnBrk="1" latinLnBrk="0" hangingPunct="1">
      <a:defRPr sz="8600" kern="1200">
        <a:solidFill>
          <a:schemeClr val="tx1"/>
        </a:solidFill>
        <a:latin typeface="+mn-lt"/>
        <a:ea typeface="+mn-ea"/>
        <a:cs typeface="+mn-cs"/>
      </a:defRPr>
    </a:lvl5pPr>
    <a:lvl6pPr marL="10841567" algn="l" defTabSz="4336628" rtl="0" eaLnBrk="1" latinLnBrk="0" hangingPunct="1">
      <a:defRPr sz="8600" kern="1200">
        <a:solidFill>
          <a:schemeClr val="tx1"/>
        </a:solidFill>
        <a:latin typeface="+mn-lt"/>
        <a:ea typeface="+mn-ea"/>
        <a:cs typeface="+mn-cs"/>
      </a:defRPr>
    </a:lvl6pPr>
    <a:lvl7pPr marL="13009881" algn="l" defTabSz="4336628" rtl="0" eaLnBrk="1" latinLnBrk="0" hangingPunct="1">
      <a:defRPr sz="8600" kern="1200">
        <a:solidFill>
          <a:schemeClr val="tx1"/>
        </a:solidFill>
        <a:latin typeface="+mn-lt"/>
        <a:ea typeface="+mn-ea"/>
        <a:cs typeface="+mn-cs"/>
      </a:defRPr>
    </a:lvl7pPr>
    <a:lvl8pPr marL="15178195" algn="l" defTabSz="4336628" rtl="0" eaLnBrk="1" latinLnBrk="0" hangingPunct="1">
      <a:defRPr sz="8600" kern="1200">
        <a:solidFill>
          <a:schemeClr val="tx1"/>
        </a:solidFill>
        <a:latin typeface="+mn-lt"/>
        <a:ea typeface="+mn-ea"/>
        <a:cs typeface="+mn-cs"/>
      </a:defRPr>
    </a:lvl8pPr>
    <a:lvl9pPr marL="17346509" algn="l" defTabSz="4336628"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FE1"/>
    <a:srgbClr val="FFFFD9"/>
    <a:srgbClr val="FFFFCC"/>
    <a:srgbClr val="FFFFFF"/>
    <a:srgbClr val="F1F5E7"/>
    <a:srgbClr val="FFFFF7"/>
    <a:srgbClr val="FCFDD3"/>
    <a:srgbClr val="EEECE1"/>
    <a:srgbClr val="F1E7BD"/>
    <a:srgbClr val="99FD9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746" autoAdjust="0"/>
  </p:normalViewPr>
  <p:slideViewPr>
    <p:cSldViewPr showGuides="1">
      <p:cViewPr varScale="1">
        <p:scale>
          <a:sx n="18" d="100"/>
          <a:sy n="18" d="100"/>
        </p:scale>
        <p:origin x="-1770" y="-174"/>
      </p:cViewPr>
      <p:guideLst>
        <p:guide orient="horz" pos="10080"/>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9941985"/>
            <a:ext cx="37307520" cy="6860118"/>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135598"/>
            <a:ext cx="30723840" cy="8178801"/>
          </a:xfrm>
        </p:spPr>
        <p:txBody>
          <a:bodyPr/>
          <a:lstStyle>
            <a:lvl1pPr marL="0" indent="0" algn="ctr">
              <a:buNone/>
              <a:defRPr>
                <a:solidFill>
                  <a:schemeClr val="tx1">
                    <a:tint val="75000"/>
                  </a:schemeClr>
                </a:solidFill>
              </a:defRPr>
            </a:lvl1pPr>
            <a:lvl2pPr marL="2168314" indent="0" algn="ctr">
              <a:buNone/>
              <a:defRPr>
                <a:solidFill>
                  <a:schemeClr val="tx1">
                    <a:tint val="75000"/>
                  </a:schemeClr>
                </a:solidFill>
              </a:defRPr>
            </a:lvl2pPr>
            <a:lvl3pPr marL="4336628" indent="0" algn="ctr">
              <a:buNone/>
              <a:defRPr>
                <a:solidFill>
                  <a:schemeClr val="tx1">
                    <a:tint val="75000"/>
                  </a:schemeClr>
                </a:solidFill>
              </a:defRPr>
            </a:lvl3pPr>
            <a:lvl4pPr marL="6504941" indent="0" algn="ctr">
              <a:buNone/>
              <a:defRPr>
                <a:solidFill>
                  <a:schemeClr val="tx1">
                    <a:tint val="75000"/>
                  </a:schemeClr>
                </a:solidFill>
              </a:defRPr>
            </a:lvl4pPr>
            <a:lvl5pPr marL="8673255" indent="0" algn="ctr">
              <a:buNone/>
              <a:defRPr>
                <a:solidFill>
                  <a:schemeClr val="tx1">
                    <a:tint val="75000"/>
                  </a:schemeClr>
                </a:solidFill>
              </a:defRPr>
            </a:lvl5pPr>
            <a:lvl6pPr marL="10841567" indent="0" algn="ctr">
              <a:buNone/>
              <a:defRPr>
                <a:solidFill>
                  <a:schemeClr val="tx1">
                    <a:tint val="75000"/>
                  </a:schemeClr>
                </a:solidFill>
              </a:defRPr>
            </a:lvl6pPr>
            <a:lvl7pPr marL="13009881" indent="0" algn="ctr">
              <a:buNone/>
              <a:defRPr>
                <a:solidFill>
                  <a:schemeClr val="tx1">
                    <a:tint val="75000"/>
                  </a:schemeClr>
                </a:solidFill>
              </a:defRPr>
            </a:lvl7pPr>
            <a:lvl8pPr marL="15178195" indent="0" algn="ctr">
              <a:buNone/>
              <a:defRPr>
                <a:solidFill>
                  <a:schemeClr val="tx1">
                    <a:tint val="75000"/>
                  </a:schemeClr>
                </a:solidFill>
              </a:defRPr>
            </a:lvl8pPr>
            <a:lvl9pPr marL="17346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281647"/>
            <a:ext cx="9875520" cy="273071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281647"/>
            <a:ext cx="28895040" cy="27307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0565538"/>
            <a:ext cx="37307520" cy="6356351"/>
          </a:xfrm>
        </p:spPr>
        <p:txBody>
          <a:bodyPr anchor="t"/>
          <a:lstStyle>
            <a:lvl1pPr algn="l">
              <a:defRPr sz="18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564664"/>
            <a:ext cx="37307520" cy="7000872"/>
          </a:xfrm>
        </p:spPr>
        <p:txBody>
          <a:bodyPr anchor="b"/>
          <a:lstStyle>
            <a:lvl1pPr marL="0" indent="0">
              <a:buNone/>
              <a:defRPr sz="9600">
                <a:solidFill>
                  <a:schemeClr val="tx1">
                    <a:tint val="75000"/>
                  </a:schemeClr>
                </a:solidFill>
              </a:defRPr>
            </a:lvl1pPr>
            <a:lvl2pPr marL="2168314" indent="0">
              <a:buNone/>
              <a:defRPr sz="8600">
                <a:solidFill>
                  <a:schemeClr val="tx1">
                    <a:tint val="75000"/>
                  </a:schemeClr>
                </a:solidFill>
              </a:defRPr>
            </a:lvl2pPr>
            <a:lvl3pPr marL="4336628" indent="0">
              <a:buNone/>
              <a:defRPr sz="7500">
                <a:solidFill>
                  <a:schemeClr val="tx1">
                    <a:tint val="75000"/>
                  </a:schemeClr>
                </a:solidFill>
              </a:defRPr>
            </a:lvl3pPr>
            <a:lvl4pPr marL="6504941" indent="0">
              <a:buNone/>
              <a:defRPr sz="6600">
                <a:solidFill>
                  <a:schemeClr val="tx1">
                    <a:tint val="75000"/>
                  </a:schemeClr>
                </a:solidFill>
              </a:defRPr>
            </a:lvl4pPr>
            <a:lvl5pPr marL="8673255" indent="0">
              <a:buNone/>
              <a:defRPr sz="6600">
                <a:solidFill>
                  <a:schemeClr val="tx1">
                    <a:tint val="75000"/>
                  </a:schemeClr>
                </a:solidFill>
              </a:defRPr>
            </a:lvl5pPr>
            <a:lvl6pPr marL="10841567" indent="0">
              <a:buNone/>
              <a:defRPr sz="6600">
                <a:solidFill>
                  <a:schemeClr val="tx1">
                    <a:tint val="75000"/>
                  </a:schemeClr>
                </a:solidFill>
              </a:defRPr>
            </a:lvl6pPr>
            <a:lvl7pPr marL="13009881" indent="0">
              <a:buNone/>
              <a:defRPr sz="6600">
                <a:solidFill>
                  <a:schemeClr val="tx1">
                    <a:tint val="75000"/>
                  </a:schemeClr>
                </a:solidFill>
              </a:defRPr>
            </a:lvl7pPr>
            <a:lvl8pPr marL="15178195" indent="0">
              <a:buNone/>
              <a:defRPr sz="6600">
                <a:solidFill>
                  <a:schemeClr val="tx1">
                    <a:tint val="75000"/>
                  </a:schemeClr>
                </a:solidFill>
              </a:defRPr>
            </a:lvl8pPr>
            <a:lvl9pPr marL="17346509"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467604"/>
            <a:ext cx="19385280" cy="21121160"/>
          </a:xfrm>
        </p:spPr>
        <p:txBody>
          <a:bodyPr/>
          <a:lstStyle>
            <a:lvl1pPr>
              <a:defRPr sz="13300"/>
            </a:lvl1pPr>
            <a:lvl2pPr>
              <a:defRPr sz="114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467604"/>
            <a:ext cx="19385280" cy="21121160"/>
          </a:xfrm>
        </p:spPr>
        <p:txBody>
          <a:bodyPr/>
          <a:lstStyle>
            <a:lvl1pPr>
              <a:defRPr sz="13300"/>
            </a:lvl1pPr>
            <a:lvl2pPr>
              <a:defRPr sz="114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163860"/>
            <a:ext cx="19392903" cy="2985558"/>
          </a:xfrm>
        </p:spPr>
        <p:txBody>
          <a:bodyPr anchor="b"/>
          <a:lstStyle>
            <a:lvl1pPr marL="0" indent="0">
              <a:buNone/>
              <a:defRPr sz="11400" b="1"/>
            </a:lvl1pPr>
            <a:lvl2pPr marL="2168314" indent="0">
              <a:buNone/>
              <a:defRPr sz="9600" b="1"/>
            </a:lvl2pPr>
            <a:lvl3pPr marL="4336628" indent="0">
              <a:buNone/>
              <a:defRPr sz="8600" b="1"/>
            </a:lvl3pPr>
            <a:lvl4pPr marL="6504941" indent="0">
              <a:buNone/>
              <a:defRPr sz="7500" b="1"/>
            </a:lvl4pPr>
            <a:lvl5pPr marL="8673255" indent="0">
              <a:buNone/>
              <a:defRPr sz="7500" b="1"/>
            </a:lvl5pPr>
            <a:lvl6pPr marL="10841567" indent="0">
              <a:buNone/>
              <a:defRPr sz="7500" b="1"/>
            </a:lvl6pPr>
            <a:lvl7pPr marL="13009881" indent="0">
              <a:buNone/>
              <a:defRPr sz="7500" b="1"/>
            </a:lvl7pPr>
            <a:lvl8pPr marL="15178195" indent="0">
              <a:buNone/>
              <a:defRPr sz="7500" b="1"/>
            </a:lvl8pPr>
            <a:lvl9pPr marL="17346509"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2194561" y="10149420"/>
            <a:ext cx="19392903" cy="18439344"/>
          </a:xfrm>
        </p:spPr>
        <p:txBody>
          <a:bodyPr/>
          <a:lstStyle>
            <a:lvl1pPr>
              <a:defRPr sz="11400"/>
            </a:lvl1pPr>
            <a:lvl2pPr>
              <a:defRPr sz="9600"/>
            </a:lvl2pPr>
            <a:lvl3pPr>
              <a:defRPr sz="86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163860"/>
            <a:ext cx="19400520" cy="2985558"/>
          </a:xfrm>
        </p:spPr>
        <p:txBody>
          <a:bodyPr anchor="b"/>
          <a:lstStyle>
            <a:lvl1pPr marL="0" indent="0">
              <a:buNone/>
              <a:defRPr sz="11400" b="1"/>
            </a:lvl1pPr>
            <a:lvl2pPr marL="2168314" indent="0">
              <a:buNone/>
              <a:defRPr sz="9600" b="1"/>
            </a:lvl2pPr>
            <a:lvl3pPr marL="4336628" indent="0">
              <a:buNone/>
              <a:defRPr sz="8600" b="1"/>
            </a:lvl3pPr>
            <a:lvl4pPr marL="6504941" indent="0">
              <a:buNone/>
              <a:defRPr sz="7500" b="1"/>
            </a:lvl4pPr>
            <a:lvl5pPr marL="8673255" indent="0">
              <a:buNone/>
              <a:defRPr sz="7500" b="1"/>
            </a:lvl5pPr>
            <a:lvl6pPr marL="10841567" indent="0">
              <a:buNone/>
              <a:defRPr sz="7500" b="1"/>
            </a:lvl6pPr>
            <a:lvl7pPr marL="13009881" indent="0">
              <a:buNone/>
              <a:defRPr sz="7500" b="1"/>
            </a:lvl7pPr>
            <a:lvl8pPr marL="15178195" indent="0">
              <a:buNone/>
              <a:defRPr sz="7500" b="1"/>
            </a:lvl8pPr>
            <a:lvl9pPr marL="17346509"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22296123" y="10149420"/>
            <a:ext cx="19400520" cy="18439344"/>
          </a:xfrm>
        </p:spPr>
        <p:txBody>
          <a:bodyPr/>
          <a:lstStyle>
            <a:lvl1pPr>
              <a:defRPr sz="11400"/>
            </a:lvl1pPr>
            <a:lvl2pPr>
              <a:defRPr sz="9600"/>
            </a:lvl2pPr>
            <a:lvl3pPr>
              <a:defRPr sz="86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274236"/>
            <a:ext cx="14439903" cy="542290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274237"/>
            <a:ext cx="24536400" cy="27314527"/>
          </a:xfrm>
        </p:spPr>
        <p:txBody>
          <a:bodyPr/>
          <a:lstStyle>
            <a:lvl1pPr>
              <a:defRPr sz="15200"/>
            </a:lvl1pPr>
            <a:lvl2pPr>
              <a:defRPr sz="13300"/>
            </a:lvl2pPr>
            <a:lvl3pPr>
              <a:defRPr sz="114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697134"/>
            <a:ext cx="14439903" cy="21891628"/>
          </a:xfrm>
        </p:spPr>
        <p:txBody>
          <a:bodyPr/>
          <a:lstStyle>
            <a:lvl1pPr marL="0" indent="0">
              <a:buNone/>
              <a:defRPr sz="6600"/>
            </a:lvl1pPr>
            <a:lvl2pPr marL="2168314" indent="0">
              <a:buNone/>
              <a:defRPr sz="5600"/>
            </a:lvl2pPr>
            <a:lvl3pPr marL="4336628" indent="0">
              <a:buNone/>
              <a:defRPr sz="4700"/>
            </a:lvl3pPr>
            <a:lvl4pPr marL="6504941" indent="0">
              <a:buNone/>
              <a:defRPr sz="4300"/>
            </a:lvl4pPr>
            <a:lvl5pPr marL="8673255" indent="0">
              <a:buNone/>
              <a:defRPr sz="4300"/>
            </a:lvl5pPr>
            <a:lvl6pPr marL="10841567" indent="0">
              <a:buNone/>
              <a:defRPr sz="4300"/>
            </a:lvl6pPr>
            <a:lvl7pPr marL="13009881" indent="0">
              <a:buNone/>
              <a:defRPr sz="4300"/>
            </a:lvl7pPr>
            <a:lvl8pPr marL="15178195" indent="0">
              <a:buNone/>
              <a:defRPr sz="4300"/>
            </a:lvl8pPr>
            <a:lvl9pPr marL="17346509"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2402800"/>
            <a:ext cx="26334720" cy="2644779"/>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3" y="2859617"/>
            <a:ext cx="26334720" cy="19202400"/>
          </a:xfrm>
        </p:spPr>
        <p:txBody>
          <a:bodyPr/>
          <a:lstStyle>
            <a:lvl1pPr marL="0" indent="0">
              <a:buNone/>
              <a:defRPr sz="15200"/>
            </a:lvl1pPr>
            <a:lvl2pPr marL="2168314" indent="0">
              <a:buNone/>
              <a:defRPr sz="13300"/>
            </a:lvl2pPr>
            <a:lvl3pPr marL="4336628" indent="0">
              <a:buNone/>
              <a:defRPr sz="11400"/>
            </a:lvl3pPr>
            <a:lvl4pPr marL="6504941" indent="0">
              <a:buNone/>
              <a:defRPr sz="9600"/>
            </a:lvl4pPr>
            <a:lvl5pPr marL="8673255" indent="0">
              <a:buNone/>
              <a:defRPr sz="9600"/>
            </a:lvl5pPr>
            <a:lvl6pPr marL="10841567" indent="0">
              <a:buNone/>
              <a:defRPr sz="9600"/>
            </a:lvl6pPr>
            <a:lvl7pPr marL="13009881" indent="0">
              <a:buNone/>
              <a:defRPr sz="9600"/>
            </a:lvl7pPr>
            <a:lvl8pPr marL="15178195" indent="0">
              <a:buNone/>
              <a:defRPr sz="9600"/>
            </a:lvl8pPr>
            <a:lvl9pPr marL="17346509" indent="0">
              <a:buNone/>
              <a:defRPr sz="9600"/>
            </a:lvl9pPr>
          </a:lstStyle>
          <a:p>
            <a:endParaRPr lang="en-US" dirty="0"/>
          </a:p>
        </p:txBody>
      </p:sp>
      <p:sp>
        <p:nvSpPr>
          <p:cNvPr id="4" name="Text Placeholder 3"/>
          <p:cNvSpPr>
            <a:spLocks noGrp="1"/>
          </p:cNvSpPr>
          <p:nvPr>
            <p:ph type="body" sz="half" idx="2"/>
          </p:nvPr>
        </p:nvSpPr>
        <p:spPr>
          <a:xfrm>
            <a:off x="8602983" y="25047577"/>
            <a:ext cx="26334720" cy="3756021"/>
          </a:xfrm>
        </p:spPr>
        <p:txBody>
          <a:bodyPr/>
          <a:lstStyle>
            <a:lvl1pPr marL="0" indent="0">
              <a:buNone/>
              <a:defRPr sz="6600"/>
            </a:lvl1pPr>
            <a:lvl2pPr marL="2168314" indent="0">
              <a:buNone/>
              <a:defRPr sz="5600"/>
            </a:lvl2pPr>
            <a:lvl3pPr marL="4336628" indent="0">
              <a:buNone/>
              <a:defRPr sz="4700"/>
            </a:lvl3pPr>
            <a:lvl4pPr marL="6504941" indent="0">
              <a:buNone/>
              <a:defRPr sz="4300"/>
            </a:lvl4pPr>
            <a:lvl5pPr marL="8673255" indent="0">
              <a:buNone/>
              <a:defRPr sz="4300"/>
            </a:lvl5pPr>
            <a:lvl6pPr marL="10841567" indent="0">
              <a:buNone/>
              <a:defRPr sz="4300"/>
            </a:lvl6pPr>
            <a:lvl7pPr marL="13009881" indent="0">
              <a:buNone/>
              <a:defRPr sz="4300"/>
            </a:lvl7pPr>
            <a:lvl8pPr marL="15178195" indent="0">
              <a:buNone/>
              <a:defRPr sz="4300"/>
            </a:lvl8pPr>
            <a:lvl9pPr marL="17346509"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0BF26-2283-4C4C-90DD-97C927BB099F}" type="datetimeFigureOut">
              <a:rPr lang="en-US" smtClean="0"/>
              <a:pPr/>
              <a:t>5/7/2012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58B1CC-EDD3-4BA2-9843-29AF46D8F0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281645"/>
            <a:ext cx="39502080" cy="5334002"/>
          </a:xfrm>
          <a:prstGeom prst="rect">
            <a:avLst/>
          </a:prstGeom>
        </p:spPr>
        <p:txBody>
          <a:bodyPr vert="horz" lIns="433662" tIns="216832" rIns="433662" bIns="2168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467604"/>
            <a:ext cx="39502080" cy="21121160"/>
          </a:xfrm>
          <a:prstGeom prst="rect">
            <a:avLst/>
          </a:prstGeom>
        </p:spPr>
        <p:txBody>
          <a:bodyPr vert="horz" lIns="433662" tIns="216832" rIns="433662" bIns="2168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9662968"/>
            <a:ext cx="10241280" cy="1703915"/>
          </a:xfrm>
          <a:prstGeom prst="rect">
            <a:avLst/>
          </a:prstGeom>
        </p:spPr>
        <p:txBody>
          <a:bodyPr vert="horz" lIns="433662" tIns="216832" rIns="433662" bIns="216832" rtlCol="0" anchor="ctr"/>
          <a:lstStyle>
            <a:lvl1pPr algn="l">
              <a:defRPr sz="5600">
                <a:solidFill>
                  <a:schemeClr val="tx1">
                    <a:tint val="75000"/>
                  </a:schemeClr>
                </a:solidFill>
              </a:defRPr>
            </a:lvl1pPr>
          </a:lstStyle>
          <a:p>
            <a:fld id="{9D30BF26-2283-4C4C-90DD-97C927BB099F}" type="datetimeFigureOut">
              <a:rPr lang="en-US" smtClean="0"/>
              <a:pPr/>
              <a:t>5/7/2012</a:t>
            </a:fld>
            <a:endParaRPr lang="en-US" dirty="0"/>
          </a:p>
        </p:txBody>
      </p:sp>
      <p:sp>
        <p:nvSpPr>
          <p:cNvPr id="5" name="Footer Placeholder 4"/>
          <p:cNvSpPr>
            <a:spLocks noGrp="1"/>
          </p:cNvSpPr>
          <p:nvPr>
            <p:ph type="ftr" sz="quarter" idx="3"/>
          </p:nvPr>
        </p:nvSpPr>
        <p:spPr>
          <a:xfrm>
            <a:off x="14996160" y="29662968"/>
            <a:ext cx="13898880" cy="1703915"/>
          </a:xfrm>
          <a:prstGeom prst="rect">
            <a:avLst/>
          </a:prstGeom>
        </p:spPr>
        <p:txBody>
          <a:bodyPr vert="horz" lIns="433662" tIns="216832" rIns="433662" bIns="216832" rtlCol="0" anchor="ctr"/>
          <a:lstStyle>
            <a:lvl1pPr algn="ctr">
              <a:defRPr sz="5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29662968"/>
            <a:ext cx="10241280" cy="1703915"/>
          </a:xfrm>
          <a:prstGeom prst="rect">
            <a:avLst/>
          </a:prstGeom>
        </p:spPr>
        <p:txBody>
          <a:bodyPr vert="horz" lIns="433662" tIns="216832" rIns="433662" bIns="216832" rtlCol="0" anchor="ctr"/>
          <a:lstStyle>
            <a:lvl1pPr algn="r">
              <a:defRPr sz="5600">
                <a:solidFill>
                  <a:schemeClr val="tx1">
                    <a:tint val="75000"/>
                  </a:schemeClr>
                </a:solidFill>
              </a:defRPr>
            </a:lvl1pPr>
          </a:lstStyle>
          <a:p>
            <a:fld id="{A658B1CC-EDD3-4BA2-9843-29AF46D8F0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36628" rtl="0" eaLnBrk="1" latinLnBrk="0" hangingPunct="1">
        <a:spcBef>
          <a:spcPct val="0"/>
        </a:spcBef>
        <a:buNone/>
        <a:defRPr sz="20800" kern="1200">
          <a:solidFill>
            <a:schemeClr val="tx1"/>
          </a:solidFill>
          <a:latin typeface="+mj-lt"/>
          <a:ea typeface="+mj-ea"/>
          <a:cs typeface="+mj-cs"/>
        </a:defRPr>
      </a:lvl1pPr>
    </p:titleStyle>
    <p:bodyStyle>
      <a:lvl1pPr marL="1626235" indent="-1626235" algn="l" defTabSz="4336628" rtl="0" eaLnBrk="1" latinLnBrk="0" hangingPunct="1">
        <a:spcBef>
          <a:spcPct val="20000"/>
        </a:spcBef>
        <a:buFont typeface="Arial" pitchFamily="34" charset="0"/>
        <a:buChar char="•"/>
        <a:defRPr sz="15200" kern="1200">
          <a:solidFill>
            <a:schemeClr val="tx1"/>
          </a:solidFill>
          <a:latin typeface="+mn-lt"/>
          <a:ea typeface="+mn-ea"/>
          <a:cs typeface="+mn-cs"/>
        </a:defRPr>
      </a:lvl1pPr>
      <a:lvl2pPr marL="3523509" indent="-1355195" algn="l" defTabSz="4336628"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420785" indent="-1084157" algn="l" defTabSz="4336628" rtl="0" eaLnBrk="1" latinLnBrk="0" hangingPunct="1">
        <a:spcBef>
          <a:spcPct val="20000"/>
        </a:spcBef>
        <a:buFont typeface="Arial" pitchFamily="34" charset="0"/>
        <a:buChar char="•"/>
        <a:defRPr sz="11400" kern="1200">
          <a:solidFill>
            <a:schemeClr val="tx1"/>
          </a:solidFill>
          <a:latin typeface="+mn-lt"/>
          <a:ea typeface="+mn-ea"/>
          <a:cs typeface="+mn-cs"/>
        </a:defRPr>
      </a:lvl3pPr>
      <a:lvl4pPr marL="7589098" indent="-1084157" algn="l" defTabSz="4336628"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757410" indent="-1084157" algn="l" defTabSz="4336628"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1925724" indent="-1084157" algn="l" defTabSz="4336628"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094038" indent="-1084157" algn="l" defTabSz="4336628"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262352" indent="-1084157" algn="l" defTabSz="4336628"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430666" indent="-1084157" algn="l" defTabSz="4336628"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36628" rtl="0" eaLnBrk="1" latinLnBrk="0" hangingPunct="1">
        <a:defRPr sz="8600" kern="1200">
          <a:solidFill>
            <a:schemeClr val="tx1"/>
          </a:solidFill>
          <a:latin typeface="+mn-lt"/>
          <a:ea typeface="+mn-ea"/>
          <a:cs typeface="+mn-cs"/>
        </a:defRPr>
      </a:lvl1pPr>
      <a:lvl2pPr marL="2168314" algn="l" defTabSz="4336628" rtl="0" eaLnBrk="1" latinLnBrk="0" hangingPunct="1">
        <a:defRPr sz="8600" kern="1200">
          <a:solidFill>
            <a:schemeClr val="tx1"/>
          </a:solidFill>
          <a:latin typeface="+mn-lt"/>
          <a:ea typeface="+mn-ea"/>
          <a:cs typeface="+mn-cs"/>
        </a:defRPr>
      </a:lvl2pPr>
      <a:lvl3pPr marL="4336628" algn="l" defTabSz="4336628" rtl="0" eaLnBrk="1" latinLnBrk="0" hangingPunct="1">
        <a:defRPr sz="8600" kern="1200">
          <a:solidFill>
            <a:schemeClr val="tx1"/>
          </a:solidFill>
          <a:latin typeface="+mn-lt"/>
          <a:ea typeface="+mn-ea"/>
          <a:cs typeface="+mn-cs"/>
        </a:defRPr>
      </a:lvl3pPr>
      <a:lvl4pPr marL="6504941" algn="l" defTabSz="4336628" rtl="0" eaLnBrk="1" latinLnBrk="0" hangingPunct="1">
        <a:defRPr sz="8600" kern="1200">
          <a:solidFill>
            <a:schemeClr val="tx1"/>
          </a:solidFill>
          <a:latin typeface="+mn-lt"/>
          <a:ea typeface="+mn-ea"/>
          <a:cs typeface="+mn-cs"/>
        </a:defRPr>
      </a:lvl4pPr>
      <a:lvl5pPr marL="8673255" algn="l" defTabSz="4336628" rtl="0" eaLnBrk="1" latinLnBrk="0" hangingPunct="1">
        <a:defRPr sz="8600" kern="1200">
          <a:solidFill>
            <a:schemeClr val="tx1"/>
          </a:solidFill>
          <a:latin typeface="+mn-lt"/>
          <a:ea typeface="+mn-ea"/>
          <a:cs typeface="+mn-cs"/>
        </a:defRPr>
      </a:lvl5pPr>
      <a:lvl6pPr marL="10841567" algn="l" defTabSz="4336628" rtl="0" eaLnBrk="1" latinLnBrk="0" hangingPunct="1">
        <a:defRPr sz="8600" kern="1200">
          <a:solidFill>
            <a:schemeClr val="tx1"/>
          </a:solidFill>
          <a:latin typeface="+mn-lt"/>
          <a:ea typeface="+mn-ea"/>
          <a:cs typeface="+mn-cs"/>
        </a:defRPr>
      </a:lvl6pPr>
      <a:lvl7pPr marL="13009881" algn="l" defTabSz="4336628" rtl="0" eaLnBrk="1" latinLnBrk="0" hangingPunct="1">
        <a:defRPr sz="8600" kern="1200">
          <a:solidFill>
            <a:schemeClr val="tx1"/>
          </a:solidFill>
          <a:latin typeface="+mn-lt"/>
          <a:ea typeface="+mn-ea"/>
          <a:cs typeface="+mn-cs"/>
        </a:defRPr>
      </a:lvl7pPr>
      <a:lvl8pPr marL="15178195" algn="l" defTabSz="4336628" rtl="0" eaLnBrk="1" latinLnBrk="0" hangingPunct="1">
        <a:defRPr sz="8600" kern="1200">
          <a:solidFill>
            <a:schemeClr val="tx1"/>
          </a:solidFill>
          <a:latin typeface="+mn-lt"/>
          <a:ea typeface="+mn-ea"/>
          <a:cs typeface="+mn-cs"/>
        </a:defRPr>
      </a:lvl8pPr>
      <a:lvl9pPr marL="17346509" algn="l" defTabSz="4336628"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744200" y="457200"/>
            <a:ext cx="22608988" cy="3609499"/>
          </a:xfrm>
          <a:prstGeom prst="round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ysClr val="windowText" lastClr="000000"/>
                </a:solidFill>
                <a:effectLst/>
                <a:latin typeface="Arial" pitchFamily="34" charset="0"/>
                <a:ea typeface="Calibri" pitchFamily="34" charset="0"/>
                <a:cs typeface="Arial" pitchFamily="34" charset="0"/>
              </a:rPr>
              <a:t>Testing conventional wisdoms:</a:t>
            </a:r>
            <a:r>
              <a:rPr kumimoji="0" lang="en-US" sz="7200" b="1" i="0" u="none" strike="noStrike" cap="none" normalizeH="0" dirty="0" smtClean="0">
                <a:ln>
                  <a:noFill/>
                </a:ln>
                <a:solidFill>
                  <a:sysClr val="windowText" lastClr="000000"/>
                </a:solidFill>
                <a:effectLst/>
                <a:latin typeface="Arial" pitchFamily="34" charset="0"/>
                <a:ea typeface="Calibri" pitchFamily="34" charset="0"/>
                <a:cs typeface="Arial" pitchFamily="34" charset="0"/>
              </a:rPr>
              <a:t>  does time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dirty="0" smtClean="0">
                <a:ln>
                  <a:noFill/>
                </a:ln>
                <a:solidFill>
                  <a:sysClr val="windowText" lastClr="000000"/>
                </a:solidFill>
                <a:effectLst/>
                <a:latin typeface="Arial" pitchFamily="34" charset="0"/>
                <a:ea typeface="Calibri" pitchFamily="34" charset="0"/>
                <a:cs typeface="Arial" pitchFamily="34" charset="0"/>
              </a:rPr>
              <a:t> day or human scent affect deer activity?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6200" b="1" i="0" u="none" strike="noStrike" cap="none" normalizeH="0" baseline="0" dirty="0" smtClean="0">
                <a:ln>
                  <a:noFill/>
                </a:ln>
                <a:solidFill>
                  <a:schemeClr val="accent6">
                    <a:lumMod val="75000"/>
                  </a:schemeClr>
                </a:solidFill>
                <a:effectLst/>
                <a:latin typeface="Arial" pitchFamily="34" charset="0"/>
                <a:ea typeface="Calibri" pitchFamily="34" charset="0"/>
                <a:cs typeface="Arial" pitchFamily="34" charset="0"/>
              </a:rPr>
              <a:t>Mitch Strobl, Vanessa Fox,</a:t>
            </a:r>
            <a:r>
              <a:rPr kumimoji="0" lang="en-US" sz="6200" b="1" i="0" u="none" strike="noStrike" cap="none" normalizeH="0" dirty="0" smtClean="0">
                <a:ln>
                  <a:noFill/>
                </a:ln>
                <a:solidFill>
                  <a:schemeClr val="accent6">
                    <a:lumMod val="75000"/>
                  </a:schemeClr>
                </a:solidFill>
                <a:effectLst/>
                <a:latin typeface="Arial" pitchFamily="34" charset="0"/>
                <a:ea typeface="Calibri" pitchFamily="34" charset="0"/>
                <a:cs typeface="Arial" pitchFamily="34" charset="0"/>
              </a:rPr>
              <a:t> </a:t>
            </a:r>
            <a:r>
              <a:rPr lang="en-US" sz="6200" b="1" dirty="0" smtClean="0">
                <a:solidFill>
                  <a:schemeClr val="accent6">
                    <a:lumMod val="75000"/>
                  </a:schemeClr>
                </a:solidFill>
                <a:latin typeface="Arial" pitchFamily="34" charset="0"/>
                <a:cs typeface="Arial" pitchFamily="34" charset="0"/>
              </a:rPr>
              <a:t>DePauw University</a:t>
            </a:r>
            <a:endParaRPr kumimoji="0" lang="en-US" sz="6200" b="0"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
        <p:nvSpPr>
          <p:cNvPr id="12" name="Rectangle 2"/>
          <p:cNvSpPr>
            <a:spLocks noChangeArrowheads="1"/>
          </p:cNvSpPr>
          <p:nvPr/>
        </p:nvSpPr>
        <p:spPr bwMode="auto">
          <a:xfrm>
            <a:off x="0" y="7501890"/>
            <a:ext cx="11734800" cy="16857821"/>
          </a:xfrm>
          <a:prstGeom prst="roundRect">
            <a:avLst/>
          </a:prstGeom>
          <a:noFill/>
          <a:ln w="9525">
            <a:noFill/>
            <a:miter lim="800000"/>
            <a:headEnd/>
            <a:tailEnd/>
          </a:ln>
          <a:effectLst/>
        </p:spPr>
        <p:txBody>
          <a:bodyPr vert="horz" wrap="square" lIns="45720" tIns="45720" rIns="4572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smtClean="0">
                <a:ln>
                  <a:noFill/>
                </a:ln>
                <a:solidFill>
                  <a:schemeClr val="accent6">
                    <a:lumMod val="75000"/>
                  </a:schemeClr>
                </a:solidFill>
                <a:latin typeface="Arial" pitchFamily="34" charset="0"/>
                <a:ea typeface="Calibri" pitchFamily="34" charset="0"/>
                <a:cs typeface="Arial" pitchFamily="34" charset="0"/>
              </a:rPr>
              <a:t>Introduction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dirty="0" smtClean="0">
              <a:solidFill>
                <a:schemeClr val="accent6">
                  <a:lumMod val="75000"/>
                </a:schemeClr>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latin typeface="Arial" pitchFamily="34" charset="0"/>
                <a:ea typeface="Calibri" pitchFamily="34" charset="0"/>
                <a:cs typeface="Arial" pitchFamily="34" charset="0"/>
              </a:rPr>
              <a:t>Deer hunting is a popular activity.  In Indiana during 2006, a total of 272,000 hunters spent 4.8 million days and $223 million on hunting.  </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smtClean="0">
                <a:ln>
                  <a:noFill/>
                </a:ln>
                <a:solidFill>
                  <a:schemeClr val="accent6">
                    <a:lumMod val="75000"/>
                  </a:schemeClr>
                </a:solidFill>
                <a:effectLst/>
                <a:latin typeface="Arial" pitchFamily="34" charset="0"/>
                <a:ea typeface="Calibri" pitchFamily="34" charset="0"/>
                <a:cs typeface="Arial" pitchFamily="34" charset="0"/>
              </a:rPr>
              <a:t>Conventional wisdoms</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b="1" dirty="0" smtClean="0">
              <a:solidFill>
                <a:schemeClr val="accent6">
                  <a:lumMod val="75000"/>
                </a:schemeClr>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latin typeface="Arial" pitchFamily="34" charset="0"/>
                <a:ea typeface="Calibri" pitchFamily="34" charset="0"/>
                <a:cs typeface="Arial" pitchFamily="34" charset="0"/>
              </a:rPr>
              <a:t>A typical hunter sets up and regularly visits a deer stand in the woods and inadvertently leaves a scent trail behind.  Do deer then avoid walking past the deer stand due to the presence of human scent?  Conventional wisdom says “yes,” leading to a booming market for scent control products.  The question is, are these scent control products effective?</a:t>
            </a:r>
          </a:p>
          <a:p>
            <a:pPr marL="0" marR="0" lvl="0" indent="0" algn="l" defTabSz="914400" rtl="0" eaLnBrk="1" fontAlgn="base" latinLnBrk="0" hangingPunct="1">
              <a:lnSpc>
                <a:spcPct val="100000"/>
              </a:lnSpc>
              <a:spcBef>
                <a:spcPct val="0"/>
              </a:spcBef>
              <a:spcAft>
                <a:spcPct val="0"/>
              </a:spcAft>
              <a:buClrTx/>
              <a:buSzTx/>
              <a:buFontTx/>
              <a:buNone/>
              <a:tabLst/>
            </a:pPr>
            <a:endParaRPr lang="en-US" sz="32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smtClean="0">
                <a:latin typeface="Arial" pitchFamily="34" charset="0"/>
                <a:ea typeface="Calibri" pitchFamily="34" charset="0"/>
                <a:cs typeface="Arial" pitchFamily="34" charset="0"/>
              </a:rPr>
              <a:t>Another conventional wisdom is that hunters see does regularly but see bucks less often.  Bucks are more careful about movement, using the cover of darkness for travel during the hunting season.  Is this conventional wisdom regarding sex and travel patterns true?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smtClean="0">
              <a:ln>
                <a:noFill/>
              </a:ln>
              <a:effectLst/>
              <a:latin typeface="Arial" pitchFamily="34" charset="0"/>
              <a:ea typeface="Calibri" pitchFamily="34" charset="0"/>
              <a:cs typeface="Arial" pitchFamily="34" charset="0"/>
            </a:endParaRPr>
          </a:p>
          <a:p>
            <a:pPr lvl="0" defTabSz="914400" fontAlgn="base">
              <a:spcBef>
                <a:spcPct val="0"/>
              </a:spcBef>
              <a:spcAft>
                <a:spcPct val="0"/>
              </a:spcAft>
            </a:pPr>
            <a:r>
              <a:rPr lang="en-US" sz="5200" b="1" dirty="0" smtClean="0">
                <a:solidFill>
                  <a:schemeClr val="accent6">
                    <a:lumMod val="75000"/>
                  </a:schemeClr>
                </a:solidFill>
                <a:latin typeface="Arial" pitchFamily="34" charset="0"/>
                <a:cs typeface="Arial" pitchFamily="34" charset="0"/>
              </a:rPr>
              <a:t>Research Questions</a:t>
            </a:r>
          </a:p>
          <a:p>
            <a:pPr lvl="0" defTabSz="914400" fontAlgn="base">
              <a:spcBef>
                <a:spcPct val="0"/>
              </a:spcBef>
              <a:spcAft>
                <a:spcPct val="0"/>
              </a:spcAft>
            </a:pPr>
            <a:endParaRPr lang="en-US" sz="3200" b="1" dirty="0" smtClean="0">
              <a:solidFill>
                <a:schemeClr val="accent6">
                  <a:lumMod val="75000"/>
                </a:schemeClr>
              </a:solidFill>
              <a:latin typeface="Arial" pitchFamily="34" charset="0"/>
              <a:cs typeface="Arial" pitchFamily="34" charset="0"/>
            </a:endParaRPr>
          </a:p>
          <a:p>
            <a:pPr lvl="0" defTabSz="914400" fontAlgn="base">
              <a:spcBef>
                <a:spcPct val="0"/>
              </a:spcBef>
              <a:spcAft>
                <a:spcPct val="0"/>
              </a:spcAft>
            </a:pPr>
            <a:r>
              <a:rPr lang="en-US" sz="3200" dirty="0" smtClean="0">
                <a:latin typeface="Arial" pitchFamily="34" charset="0"/>
                <a:cs typeface="Arial" pitchFamily="34" charset="0"/>
              </a:rPr>
              <a:t>The goal of our study was to address these questions:</a:t>
            </a:r>
          </a:p>
          <a:p>
            <a:pPr lvl="0" defTabSz="914400" fontAlgn="base">
              <a:spcBef>
                <a:spcPct val="0"/>
              </a:spcBef>
              <a:spcAft>
                <a:spcPct val="0"/>
              </a:spcAft>
            </a:pPr>
            <a:r>
              <a:rPr lang="en-US" sz="3200" dirty="0" smtClean="0">
                <a:latin typeface="Arial" pitchFamily="34" charset="0"/>
                <a:cs typeface="Arial" pitchFamily="34" charset="0"/>
              </a:rPr>
              <a:t>1.)  What is the effect of time of day on deer movement?</a:t>
            </a:r>
          </a:p>
          <a:p>
            <a:pPr lvl="0" defTabSz="914400" fontAlgn="base">
              <a:spcBef>
                <a:spcPct val="0"/>
              </a:spcBef>
              <a:spcAft>
                <a:spcPct val="0"/>
              </a:spcAft>
            </a:pPr>
            <a:r>
              <a:rPr lang="en-US" sz="3200" dirty="0" smtClean="0">
                <a:latin typeface="Arial" pitchFamily="34" charset="0"/>
                <a:cs typeface="Arial" pitchFamily="34" charset="0"/>
              </a:rPr>
              <a:t>2.)  What is the effect of human activity and human scent on deer movement?</a:t>
            </a:r>
          </a:p>
          <a:p>
            <a:pPr lvl="0" defTabSz="914400" fontAlgn="base">
              <a:spcBef>
                <a:spcPct val="0"/>
              </a:spcBef>
              <a:spcAft>
                <a:spcPct val="0"/>
              </a:spcAft>
            </a:pPr>
            <a:r>
              <a:rPr lang="en-US" sz="3200" dirty="0" smtClean="0">
                <a:latin typeface="Arial" pitchFamily="34" charset="0"/>
                <a:cs typeface="Arial" pitchFamily="34" charset="0"/>
              </a:rPr>
              <a:t>3.)  Are there differences between bucks and does?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smtClean="0">
              <a:ln>
                <a:noFill/>
              </a:ln>
              <a:effectLst/>
              <a:latin typeface="Arial" pitchFamily="34" charset="0"/>
              <a:ea typeface="Calibri" pitchFamily="34" charset="0"/>
              <a:cs typeface="Arial" pitchFamily="34" charset="0"/>
            </a:endParaRPr>
          </a:p>
        </p:txBody>
      </p:sp>
      <p:sp>
        <p:nvSpPr>
          <p:cNvPr id="39" name="Rectangle 38"/>
          <p:cNvSpPr/>
          <p:nvPr/>
        </p:nvSpPr>
        <p:spPr>
          <a:xfrm>
            <a:off x="13534292" y="17948031"/>
            <a:ext cx="17754600" cy="892552"/>
          </a:xfrm>
          <a:prstGeom prst="rect">
            <a:avLst/>
          </a:prstGeom>
        </p:spPr>
        <p:txBody>
          <a:bodyPr wrap="square">
            <a:spAutoFit/>
          </a:bodyPr>
          <a:lstStyle/>
          <a:p>
            <a:r>
              <a:rPr lang="en-US" sz="5200" b="1" dirty="0" smtClean="0">
                <a:solidFill>
                  <a:schemeClr val="accent6">
                    <a:lumMod val="75000"/>
                  </a:schemeClr>
                </a:solidFill>
                <a:latin typeface="Arial" pitchFamily="34" charset="0"/>
                <a:ea typeface="Calibri" pitchFamily="34" charset="0"/>
                <a:cs typeface="Arial" pitchFamily="34" charset="0"/>
              </a:rPr>
              <a:t>Human scent and time of day do affect deer movement.</a:t>
            </a:r>
          </a:p>
        </p:txBody>
      </p:sp>
      <p:sp>
        <p:nvSpPr>
          <p:cNvPr id="52" name="Rounded Rectangle 51"/>
          <p:cNvSpPr/>
          <p:nvPr/>
        </p:nvSpPr>
        <p:spPr>
          <a:xfrm>
            <a:off x="12420600" y="4648200"/>
            <a:ext cx="11277600" cy="3962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5200" b="1" dirty="0" smtClean="0">
                <a:solidFill>
                  <a:schemeClr val="accent6">
                    <a:lumMod val="75000"/>
                  </a:schemeClr>
                </a:solidFill>
                <a:latin typeface="Arial" pitchFamily="34" charset="0"/>
                <a:ea typeface="Calibri" pitchFamily="34" charset="0"/>
                <a:cs typeface="Arial" pitchFamily="34" charset="0"/>
              </a:rPr>
              <a:t>Methods</a:t>
            </a:r>
          </a:p>
          <a:p>
            <a:endParaRPr lang="en-US" sz="3200" b="1" dirty="0" smtClean="0">
              <a:solidFill>
                <a:schemeClr val="accent6">
                  <a:lumMod val="75000"/>
                </a:schemeClr>
              </a:solidFill>
              <a:latin typeface="Arial" pitchFamily="34" charset="0"/>
              <a:ea typeface="Calibri" pitchFamily="34" charset="0"/>
              <a:cs typeface="Arial" pitchFamily="34" charset="0"/>
            </a:endParaRPr>
          </a:p>
          <a:p>
            <a:pPr lvl="0">
              <a:buFont typeface="Arial" pitchFamily="34" charset="0"/>
              <a:buChar char="•"/>
            </a:pPr>
            <a:r>
              <a:rPr lang="en-US" sz="3200" dirty="0" smtClean="0">
                <a:solidFill>
                  <a:schemeClr val="tx1"/>
                </a:solidFill>
                <a:latin typeface="Arial" pitchFamily="34" charset="0"/>
                <a:cs typeface="Arial" pitchFamily="34" charset="0"/>
              </a:rPr>
              <a:t> Infrared motion-sensitive </a:t>
            </a:r>
            <a:r>
              <a:rPr lang="en-US" sz="3200" dirty="0" smtClean="0">
                <a:solidFill>
                  <a:schemeClr val="tx1"/>
                </a:solidFill>
                <a:latin typeface="Arial" pitchFamily="34" charset="0"/>
                <a:cs typeface="Arial" pitchFamily="34" charset="0"/>
              </a:rPr>
              <a:t>cameras set up along active deer trails in the DePauw Nature Park</a:t>
            </a:r>
          </a:p>
          <a:p>
            <a:pPr lvl="0">
              <a:buFont typeface="Arial" pitchFamily="34" charset="0"/>
              <a:buChar char="•"/>
            </a:pPr>
            <a:r>
              <a:rPr lang="en-US" sz="3200" dirty="0" smtClean="0">
                <a:solidFill>
                  <a:schemeClr val="tx1"/>
                </a:solidFill>
                <a:latin typeface="Arial" pitchFamily="34" charset="0"/>
                <a:cs typeface="Arial" pitchFamily="34" charset="0"/>
              </a:rPr>
              <a:t> </a:t>
            </a:r>
            <a:r>
              <a:rPr lang="en-US" sz="3200" dirty="0" smtClean="0">
                <a:solidFill>
                  <a:schemeClr val="tx1"/>
                </a:solidFill>
                <a:latin typeface="Arial" pitchFamily="34" charset="0"/>
                <a:cs typeface="Arial" pitchFamily="34" charset="0"/>
              </a:rPr>
              <a:t>Five </a:t>
            </a:r>
            <a:r>
              <a:rPr lang="en-US" sz="3200" dirty="0" smtClean="0">
                <a:solidFill>
                  <a:schemeClr val="tx1"/>
                </a:solidFill>
                <a:latin typeface="Arial" pitchFamily="34" charset="0"/>
                <a:cs typeface="Arial" pitchFamily="34" charset="0"/>
              </a:rPr>
              <a:t>“unscented” </a:t>
            </a:r>
            <a:r>
              <a:rPr lang="en-US" sz="3200" dirty="0" smtClean="0">
                <a:solidFill>
                  <a:schemeClr val="tx1"/>
                </a:solidFill>
                <a:latin typeface="Arial" pitchFamily="34" charset="0"/>
                <a:cs typeface="Arial" pitchFamily="34" charset="0"/>
              </a:rPr>
              <a:t>cameras, five “scented cameras</a:t>
            </a:r>
          </a:p>
          <a:p>
            <a:pPr lvl="0">
              <a:buFont typeface="Arial" pitchFamily="34" charset="0"/>
              <a:buChar char="•"/>
            </a:pPr>
            <a:r>
              <a:rPr lang="en-US" sz="3200" dirty="0" smtClean="0">
                <a:solidFill>
                  <a:schemeClr val="tx1"/>
                </a:solidFill>
                <a:latin typeface="Arial" pitchFamily="34" charset="0"/>
                <a:cs typeface="Arial" pitchFamily="34" charset="0"/>
              </a:rPr>
              <a:t> </a:t>
            </a:r>
            <a:r>
              <a:rPr lang="en-US" sz="3200" dirty="0" smtClean="0">
                <a:solidFill>
                  <a:schemeClr val="tx1"/>
                </a:solidFill>
                <a:latin typeface="Arial" pitchFamily="34" charset="0"/>
                <a:cs typeface="Arial" pitchFamily="34" charset="0"/>
              </a:rPr>
              <a:t>Cameras </a:t>
            </a:r>
            <a:r>
              <a:rPr lang="en-US" sz="3200" dirty="0" smtClean="0">
                <a:solidFill>
                  <a:schemeClr val="tx1"/>
                </a:solidFill>
                <a:latin typeface="Arial" pitchFamily="34" charset="0"/>
                <a:cs typeface="Arial" pitchFamily="34" charset="0"/>
              </a:rPr>
              <a:t>were set up from Sept 2011 through Jan 2012</a:t>
            </a:r>
          </a:p>
          <a:p>
            <a:pPr lvl="0">
              <a:buFont typeface="Arial" pitchFamily="34" charset="0"/>
              <a:buChar char="•"/>
            </a:pPr>
            <a:r>
              <a:rPr lang="en-US" sz="3200" dirty="0" smtClean="0">
                <a:solidFill>
                  <a:schemeClr val="tx1"/>
                </a:solidFill>
                <a:latin typeface="Arial" pitchFamily="34" charset="0"/>
                <a:cs typeface="Arial" pitchFamily="34" charset="0"/>
              </a:rPr>
              <a:t> Analyzed </a:t>
            </a:r>
            <a:r>
              <a:rPr lang="en-US" sz="3200" dirty="0" smtClean="0">
                <a:solidFill>
                  <a:schemeClr val="tx1"/>
                </a:solidFill>
                <a:latin typeface="Arial" pitchFamily="34" charset="0"/>
                <a:cs typeface="Arial" pitchFamily="34" charset="0"/>
              </a:rPr>
              <a:t>data using two-way ANOVAs</a:t>
            </a:r>
          </a:p>
          <a:p>
            <a:endParaRPr lang="en-US" sz="2800" dirty="0" smtClean="0">
              <a:solidFill>
                <a:schemeClr val="tx1"/>
              </a:solidFill>
              <a:latin typeface="Arial" pitchFamily="34" charset="0"/>
              <a:ea typeface="Calibri" pitchFamily="34" charset="0"/>
              <a:cs typeface="Arial" pitchFamily="34" charset="0"/>
            </a:endParaRPr>
          </a:p>
          <a:p>
            <a:endParaRPr lang="en-US" sz="2800" dirty="0" smtClean="0">
              <a:solidFill>
                <a:schemeClr val="tx1"/>
              </a:solidFill>
              <a:latin typeface="Arial" pitchFamily="34" charset="0"/>
              <a:ea typeface="Calibri" pitchFamily="34" charset="0"/>
              <a:cs typeface="Arial" pitchFamily="34" charset="0"/>
            </a:endParaRPr>
          </a:p>
          <a:p>
            <a:endParaRPr lang="en-US" sz="2800" b="1" dirty="0" smtClean="0">
              <a:solidFill>
                <a:schemeClr val="accent6">
                  <a:lumMod val="75000"/>
                </a:schemeClr>
              </a:solidFill>
              <a:latin typeface="Arial" pitchFamily="34" charset="0"/>
              <a:ea typeface="Calibri" pitchFamily="34" charset="0"/>
              <a:cs typeface="Arial" pitchFamily="34" charset="0"/>
            </a:endParaRPr>
          </a:p>
          <a:p>
            <a:endParaRPr lang="en-US" sz="5200" b="1" dirty="0" smtClean="0">
              <a:solidFill>
                <a:schemeClr val="accent6">
                  <a:lumMod val="75000"/>
                </a:schemeClr>
              </a:solidFill>
              <a:latin typeface="Arial" pitchFamily="34" charset="0"/>
              <a:ea typeface="Calibri" pitchFamily="34" charset="0"/>
              <a:cs typeface="Arial" pitchFamily="34" charset="0"/>
            </a:endParaRPr>
          </a:p>
          <a:p>
            <a:endParaRPr lang="en-US" sz="5200" b="1" dirty="0">
              <a:solidFill>
                <a:schemeClr val="accent6">
                  <a:lumMod val="75000"/>
                </a:schemeClr>
              </a:solidFill>
            </a:endParaRPr>
          </a:p>
        </p:txBody>
      </p:sp>
      <p:sp>
        <p:nvSpPr>
          <p:cNvPr id="74" name="Rectangle 2"/>
          <p:cNvSpPr>
            <a:spLocks noChangeArrowheads="1"/>
          </p:cNvSpPr>
          <p:nvPr/>
        </p:nvSpPr>
        <p:spPr bwMode="auto">
          <a:xfrm>
            <a:off x="32842200" y="7540556"/>
            <a:ext cx="11049000" cy="16900505"/>
          </a:xfrm>
          <a:prstGeom prst="roundRect">
            <a:avLst/>
          </a:prstGeom>
          <a:noFill/>
          <a:ln w="9525">
            <a:noFill/>
            <a:miter lim="800000"/>
            <a:headEnd/>
            <a:tailEnd/>
          </a:ln>
          <a:effectLst/>
          <a:scene3d>
            <a:camera prst="orthographicFront">
              <a:rot lat="0" lon="0" rev="0"/>
            </a:camera>
            <a:lightRig rig="brightRoom" dir="t">
              <a:rot lat="0" lon="0" rev="600000"/>
            </a:lightRig>
          </a:scene3d>
          <a:sp3d prstMaterial="metal">
            <a:bevelT w="38100" h="57150" prst="angle"/>
          </a:sp3d>
        </p:spPr>
        <p:txBody>
          <a:bodyPr vert="horz" wrap="square" lIns="45720" tIns="45720" rIns="45720" bIns="45720" numCol="1" anchor="ctr" anchorCtr="0" compatLnSpc="1">
            <a:prstTxWarp prst="textNoShape">
              <a:avLst/>
            </a:prstTxWarp>
            <a:spAutoFit/>
          </a:bodyPr>
          <a:lstStyle/>
          <a:p>
            <a:pPr lvl="0" defTabSz="914400" fontAlgn="base">
              <a:spcBef>
                <a:spcPct val="0"/>
              </a:spcBef>
              <a:spcAft>
                <a:spcPct val="0"/>
              </a:spcAft>
            </a:pPr>
            <a:r>
              <a:rPr lang="en-US" sz="5200" b="1" dirty="0" smtClean="0">
                <a:solidFill>
                  <a:schemeClr val="accent6">
                    <a:lumMod val="75000"/>
                  </a:schemeClr>
                </a:solidFill>
                <a:latin typeface="Arial" pitchFamily="34" charset="0"/>
                <a:cs typeface="Arial" pitchFamily="34" charset="0"/>
              </a:rPr>
              <a:t>Discussion</a:t>
            </a:r>
          </a:p>
          <a:p>
            <a:pPr lvl="0" defTabSz="914400" fontAlgn="base">
              <a:spcBef>
                <a:spcPct val="0"/>
              </a:spcBef>
              <a:spcAft>
                <a:spcPct val="0"/>
              </a:spcAft>
            </a:pPr>
            <a:endParaRPr lang="en-US" sz="3200" dirty="0" smtClean="0">
              <a:latin typeface="Arial" pitchFamily="34" charset="0"/>
              <a:cs typeface="Arial" pitchFamily="34" charset="0"/>
            </a:endParaRPr>
          </a:p>
          <a:p>
            <a:pPr lvl="0" defTabSz="914400" fontAlgn="base">
              <a:spcBef>
                <a:spcPct val="0"/>
              </a:spcBef>
              <a:spcAft>
                <a:spcPct val="0"/>
              </a:spcAft>
            </a:pPr>
            <a:r>
              <a:rPr lang="en-US" sz="3200" dirty="0" smtClean="0">
                <a:latin typeface="Arial" pitchFamily="34" charset="0"/>
                <a:cs typeface="Arial" pitchFamily="34" charset="0"/>
              </a:rPr>
              <a:t>In our study, activity of bucks was affected by human scent and time of day.  What does this mean for a hunter?  It’s hard to harvest an elusive buck during legal shooting hours, i.e., during the day.  This difficulty is compounded by the problem of a hunter leaving scent behind.  But our results show that a hunter can resolve this problem by using scent elimination products.  </a:t>
            </a:r>
          </a:p>
          <a:p>
            <a:pPr lvl="0" defTabSz="914400" fontAlgn="base">
              <a:spcBef>
                <a:spcPct val="0"/>
              </a:spcBef>
              <a:spcAft>
                <a:spcPct val="0"/>
              </a:spcAft>
            </a:pPr>
            <a:endParaRPr lang="en-US" sz="3200" dirty="0" smtClean="0">
              <a:latin typeface="Arial" pitchFamily="34" charset="0"/>
              <a:cs typeface="Arial" pitchFamily="34" charset="0"/>
            </a:endParaRPr>
          </a:p>
          <a:p>
            <a:pPr defTabSz="914400" fontAlgn="base">
              <a:spcBef>
                <a:spcPct val="0"/>
              </a:spcBef>
              <a:spcAft>
                <a:spcPct val="0"/>
              </a:spcAft>
            </a:pPr>
            <a:r>
              <a:rPr lang="en-US" sz="3200" dirty="0" smtClean="0">
                <a:latin typeface="Arial" pitchFamily="34" charset="0"/>
                <a:ea typeface="Calibri" pitchFamily="34" charset="0"/>
                <a:cs typeface="Arial" pitchFamily="34" charset="0"/>
              </a:rPr>
              <a:t>In comparison, female deer were less sensitive to human scent.  Does tend to remain in groups as a source of safety and thus may be more willing to move during the day regardless of human scent.</a:t>
            </a:r>
          </a:p>
          <a:p>
            <a:pPr defTabSz="914400" fontAlgn="base">
              <a:spcBef>
                <a:spcPct val="0"/>
              </a:spcBef>
              <a:spcAft>
                <a:spcPct val="0"/>
              </a:spcAft>
            </a:pPr>
            <a:endParaRPr lang="en-US" sz="3200" dirty="0" smtClean="0">
              <a:latin typeface="Arial" pitchFamily="34" charset="0"/>
              <a:ea typeface="Calibri" pitchFamily="34" charset="0"/>
              <a:cs typeface="Arial" pitchFamily="34" charset="0"/>
            </a:endParaRPr>
          </a:p>
          <a:p>
            <a:pPr defTabSz="914400" fontAlgn="base">
              <a:spcBef>
                <a:spcPct val="0"/>
              </a:spcBef>
              <a:spcAft>
                <a:spcPct val="0"/>
              </a:spcAft>
            </a:pPr>
            <a:r>
              <a:rPr lang="en-US" sz="3200" dirty="0" smtClean="0">
                <a:latin typeface="Arial" pitchFamily="34" charset="0"/>
                <a:ea typeface="Calibri" pitchFamily="34" charset="0"/>
                <a:cs typeface="Arial" pitchFamily="34" charset="0"/>
              </a:rPr>
              <a:t>Why are bucks more sensitive to human scent than does?  Perhaps because bucks have been conditioned by hunting pressure over centuries and are more likely to avoid humans as a result.</a:t>
            </a:r>
          </a:p>
          <a:p>
            <a:pPr defTabSz="914400" fontAlgn="base">
              <a:spcBef>
                <a:spcPct val="0"/>
              </a:spcBef>
              <a:spcAft>
                <a:spcPct val="0"/>
              </a:spcAft>
            </a:pPr>
            <a:endParaRPr lang="en-US" sz="3200" dirty="0" smtClean="0">
              <a:latin typeface="Arial" pitchFamily="34" charset="0"/>
              <a:ea typeface="Calibri" pitchFamily="34" charset="0"/>
              <a:cs typeface="Arial" pitchFamily="34" charset="0"/>
            </a:endParaRPr>
          </a:p>
          <a:p>
            <a:pPr defTabSz="914400" fontAlgn="base">
              <a:spcBef>
                <a:spcPct val="0"/>
              </a:spcBef>
              <a:spcAft>
                <a:spcPct val="0"/>
              </a:spcAft>
            </a:pPr>
            <a:r>
              <a:rPr lang="en-US" sz="3200" dirty="0" smtClean="0">
                <a:latin typeface="Arial" pitchFamily="34" charset="0"/>
                <a:ea typeface="Calibri" pitchFamily="34" charset="0"/>
                <a:cs typeface="Arial" pitchFamily="34" charset="0"/>
              </a:rPr>
              <a:t>Overall, both bucks and does are on high alert for humans, but bucks are definitely more sensitive compared to does. </a:t>
            </a:r>
          </a:p>
          <a:p>
            <a:pPr defTabSz="914400" fontAlgn="base">
              <a:spcBef>
                <a:spcPct val="0"/>
              </a:spcBef>
              <a:spcAft>
                <a:spcPct val="0"/>
              </a:spcAft>
            </a:pPr>
            <a:endParaRPr lang="en-US" sz="3200" dirty="0" smtClean="0">
              <a:latin typeface="Arial" pitchFamily="34" charset="0"/>
              <a:ea typeface="Calibri" pitchFamily="34" charset="0"/>
              <a:cs typeface="Arial" pitchFamily="34" charset="0"/>
            </a:endParaRPr>
          </a:p>
          <a:p>
            <a:pPr lvl="0" defTabSz="914400" fontAlgn="base">
              <a:spcBef>
                <a:spcPct val="0"/>
              </a:spcBef>
              <a:spcAft>
                <a:spcPct val="0"/>
              </a:spcAft>
            </a:pPr>
            <a:r>
              <a:rPr lang="en-US" sz="5200" b="1" dirty="0" smtClean="0">
                <a:solidFill>
                  <a:schemeClr val="accent6">
                    <a:lumMod val="75000"/>
                  </a:schemeClr>
                </a:solidFill>
                <a:latin typeface="Arial" pitchFamily="34" charset="0"/>
                <a:cs typeface="Arial" pitchFamily="34" charset="0"/>
              </a:rPr>
              <a:t>Acknowledgments</a:t>
            </a:r>
          </a:p>
          <a:p>
            <a:pPr lvl="0" defTabSz="914400" fontAlgn="base">
              <a:spcBef>
                <a:spcPct val="0"/>
              </a:spcBef>
              <a:spcAft>
                <a:spcPct val="0"/>
              </a:spcAft>
            </a:pPr>
            <a:endParaRPr lang="en-US" sz="3200" b="1" dirty="0" smtClean="0">
              <a:solidFill>
                <a:schemeClr val="accent6">
                  <a:lumMod val="75000"/>
                </a:schemeClr>
              </a:solidFill>
              <a:latin typeface="Arial" pitchFamily="34" charset="0"/>
              <a:cs typeface="Arial" pitchFamily="34" charset="0"/>
            </a:endParaRPr>
          </a:p>
          <a:p>
            <a:pPr lvl="0" defTabSz="914400" fontAlgn="base">
              <a:spcBef>
                <a:spcPct val="0"/>
              </a:spcBef>
              <a:spcAft>
                <a:spcPct val="0"/>
              </a:spcAft>
            </a:pPr>
            <a:r>
              <a:rPr lang="en-US" sz="3200" dirty="0" smtClean="0">
                <a:latin typeface="Arial" pitchFamily="34" charset="0"/>
                <a:cs typeface="Arial" pitchFamily="34" charset="0"/>
              </a:rPr>
              <a:t>Funding for this project was provided by DePauw University.  We thank the DePauw Nature Park staff, along with students who contributed to this project. </a:t>
            </a:r>
          </a:p>
        </p:txBody>
      </p:sp>
      <p:pic>
        <p:nvPicPr>
          <p:cNvPr id="50" name="Picture 49"/>
          <p:cNvPicPr/>
          <p:nvPr/>
        </p:nvPicPr>
        <p:blipFill>
          <a:blip r:embed="rId2" cstate="print"/>
          <a:srcRect l="2430" t="15823" r="21980" b="3700"/>
          <a:stretch>
            <a:fillRect/>
          </a:stretch>
        </p:blipFill>
        <p:spPr bwMode="auto">
          <a:xfrm>
            <a:off x="12162692" y="20157831"/>
            <a:ext cx="9982200" cy="6781800"/>
          </a:xfrm>
          <a:prstGeom prst="rect">
            <a:avLst/>
          </a:prstGeom>
          <a:noFill/>
          <a:ln w="9525">
            <a:noFill/>
            <a:miter lim="800000"/>
            <a:headEnd/>
            <a:tailEnd/>
          </a:ln>
        </p:spPr>
      </p:pic>
      <p:pic>
        <p:nvPicPr>
          <p:cNvPr id="51" name="Picture 50"/>
          <p:cNvPicPr/>
          <p:nvPr/>
        </p:nvPicPr>
        <p:blipFill>
          <a:blip r:embed="rId3" cstate="print"/>
          <a:srcRect l="2429" t="18065" r="21857"/>
          <a:stretch>
            <a:fillRect/>
          </a:stretch>
        </p:blipFill>
        <p:spPr>
          <a:xfrm>
            <a:off x="21763892" y="20081631"/>
            <a:ext cx="10058400" cy="7162800"/>
          </a:xfrm>
          <a:prstGeom prst="rect">
            <a:avLst/>
          </a:prstGeom>
        </p:spPr>
      </p:pic>
      <p:pic>
        <p:nvPicPr>
          <p:cNvPr id="1026" name="Picture 2" descr="C:\GIS data\deer cameras map 2011.jpg"/>
          <p:cNvPicPr>
            <a:picLocks noChangeAspect="1" noChangeArrowheads="1"/>
          </p:cNvPicPr>
          <p:nvPr/>
        </p:nvPicPr>
        <p:blipFill>
          <a:blip r:embed="rId4" cstate="print"/>
          <a:srcRect l="8824" t="12121" r="7843" b="6818"/>
          <a:stretch>
            <a:fillRect/>
          </a:stretch>
        </p:blipFill>
        <p:spPr bwMode="auto">
          <a:xfrm>
            <a:off x="24079200" y="5481021"/>
            <a:ext cx="8534400" cy="10743305"/>
          </a:xfrm>
          <a:prstGeom prst="roundRect">
            <a:avLst/>
          </a:prstGeom>
          <a:noFill/>
        </p:spPr>
      </p:pic>
      <p:pic>
        <p:nvPicPr>
          <p:cNvPr id="7" name="Picture 4" descr="C:\Users\DePauw\Desktop\deer poster with Mitch\mitchdeerpic4.JPG"/>
          <p:cNvPicPr>
            <a:picLocks noChangeAspect="1" noChangeArrowheads="1"/>
          </p:cNvPicPr>
          <p:nvPr/>
        </p:nvPicPr>
        <p:blipFill>
          <a:blip r:embed="rId5" cstate="print"/>
          <a:srcRect/>
          <a:stretch>
            <a:fillRect/>
          </a:stretch>
        </p:blipFill>
        <p:spPr bwMode="auto">
          <a:xfrm>
            <a:off x="34366200" y="762000"/>
            <a:ext cx="8534400" cy="6400800"/>
          </a:xfrm>
          <a:prstGeom prst="roundRect">
            <a:avLst/>
          </a:prstGeom>
          <a:noFill/>
        </p:spPr>
      </p:pic>
      <p:pic>
        <p:nvPicPr>
          <p:cNvPr id="1029" name="Picture 5" descr="C:\Users\DePauw\Desktop\deer poster with Mitch\mitchdeerpic5.JPG"/>
          <p:cNvPicPr>
            <a:picLocks noChangeAspect="1" noChangeArrowheads="1"/>
          </p:cNvPicPr>
          <p:nvPr/>
        </p:nvPicPr>
        <p:blipFill>
          <a:blip r:embed="rId6" cstate="print"/>
          <a:srcRect/>
          <a:stretch>
            <a:fillRect/>
          </a:stretch>
        </p:blipFill>
        <p:spPr bwMode="auto">
          <a:xfrm>
            <a:off x="990600" y="762000"/>
            <a:ext cx="8534400" cy="6400800"/>
          </a:xfrm>
          <a:prstGeom prst="roundRect">
            <a:avLst/>
          </a:prstGeom>
          <a:noFill/>
        </p:spPr>
      </p:pic>
      <p:pic>
        <p:nvPicPr>
          <p:cNvPr id="1030" name="Picture 6" descr="C:\Users\DePauw\Desktop\deer poster with Mitch\Mitchpicdeer2.jpg"/>
          <p:cNvPicPr>
            <a:picLocks noChangeAspect="1" noChangeArrowheads="1"/>
          </p:cNvPicPr>
          <p:nvPr/>
        </p:nvPicPr>
        <p:blipFill>
          <a:blip r:embed="rId7" cstate="print"/>
          <a:srcRect/>
          <a:stretch>
            <a:fillRect/>
          </a:stretch>
        </p:blipFill>
        <p:spPr bwMode="auto">
          <a:xfrm>
            <a:off x="34518600" y="24776723"/>
            <a:ext cx="8614697" cy="6400800"/>
          </a:xfrm>
          <a:prstGeom prst="roundRect">
            <a:avLst/>
          </a:prstGeom>
          <a:noFill/>
        </p:spPr>
      </p:pic>
      <p:pic>
        <p:nvPicPr>
          <p:cNvPr id="1031" name="Picture 7" descr="C:\Users\DePauw\Desktop\deer poster with Mitch\Mitchdeerpic6.jpg"/>
          <p:cNvPicPr>
            <a:picLocks noChangeAspect="1" noChangeArrowheads="1"/>
          </p:cNvPicPr>
          <p:nvPr/>
        </p:nvPicPr>
        <p:blipFill>
          <a:blip r:embed="rId8" cstate="print"/>
          <a:srcRect r="11698"/>
          <a:stretch>
            <a:fillRect/>
          </a:stretch>
        </p:blipFill>
        <p:spPr bwMode="auto">
          <a:xfrm>
            <a:off x="1219200" y="24384000"/>
            <a:ext cx="8534400" cy="6400800"/>
          </a:xfrm>
          <a:prstGeom prst="roundRect">
            <a:avLst/>
          </a:prstGeom>
          <a:noFill/>
        </p:spPr>
      </p:pic>
      <p:sp>
        <p:nvSpPr>
          <p:cNvPr id="31" name="Rounded Rectangle 30"/>
          <p:cNvSpPr/>
          <p:nvPr/>
        </p:nvSpPr>
        <p:spPr>
          <a:xfrm>
            <a:off x="-10439400" y="105156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C:\Users\DePauw\Desktop\deer poster with Mitch\IMG_1057.JPG"/>
          <p:cNvPicPr>
            <a:picLocks noChangeAspect="1" noChangeArrowheads="1"/>
          </p:cNvPicPr>
          <p:nvPr/>
        </p:nvPicPr>
        <p:blipFill>
          <a:blip r:embed="rId9" cstate="print"/>
          <a:srcRect l="28125"/>
          <a:stretch>
            <a:fillRect/>
          </a:stretch>
        </p:blipFill>
        <p:spPr bwMode="auto">
          <a:xfrm>
            <a:off x="13487400" y="9220200"/>
            <a:ext cx="5878116" cy="5452165"/>
          </a:xfrm>
          <a:prstGeom prst="roundRect">
            <a:avLst/>
          </a:prstGeom>
          <a:noFill/>
        </p:spPr>
      </p:pic>
      <p:pic>
        <p:nvPicPr>
          <p:cNvPr id="1034" name="Picture 10" descr="http://images.cabelas.com/is/image/cabelas/s7_418075_999_04?hei=380&amp;wid=380"/>
          <p:cNvPicPr>
            <a:picLocks noChangeAspect="1" noChangeArrowheads="1"/>
          </p:cNvPicPr>
          <p:nvPr/>
        </p:nvPicPr>
        <p:blipFill>
          <a:blip r:embed="rId10" cstate="print"/>
          <a:srcRect l="29474" r="22105"/>
          <a:stretch>
            <a:fillRect/>
          </a:stretch>
        </p:blipFill>
        <p:spPr bwMode="auto">
          <a:xfrm>
            <a:off x="20650200" y="9296400"/>
            <a:ext cx="2868328" cy="5923721"/>
          </a:xfrm>
          <a:prstGeom prst="rect">
            <a:avLst/>
          </a:prstGeom>
          <a:noFill/>
        </p:spPr>
      </p:pic>
      <p:sp>
        <p:nvSpPr>
          <p:cNvPr id="36" name="Rounded Rectangle 35"/>
          <p:cNvSpPr/>
          <p:nvPr/>
        </p:nvSpPr>
        <p:spPr>
          <a:xfrm>
            <a:off x="13106400" y="14935200"/>
            <a:ext cx="7315200" cy="228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tx1"/>
                </a:solidFill>
                <a:latin typeface="Arial" pitchFamily="34" charset="0"/>
                <a:ea typeface="Calibri" pitchFamily="34" charset="0"/>
                <a:cs typeface="Arial" pitchFamily="34" charset="0"/>
              </a:rPr>
              <a:t>Mitch Strobl putting up </a:t>
            </a:r>
            <a:r>
              <a:rPr lang="en-US" sz="3200" dirty="0" smtClean="0">
                <a:solidFill>
                  <a:schemeClr val="tx1"/>
                </a:solidFill>
                <a:latin typeface="Arial" pitchFamily="34" charset="0"/>
                <a:ea typeface="Calibri" pitchFamily="34" charset="0"/>
                <a:cs typeface="Arial" pitchFamily="34" charset="0"/>
              </a:rPr>
              <a:t>an unscented </a:t>
            </a:r>
            <a:r>
              <a:rPr lang="en-US" sz="3200" dirty="0" smtClean="0">
                <a:solidFill>
                  <a:schemeClr val="tx1"/>
                </a:solidFill>
                <a:latin typeface="Arial" pitchFamily="34" charset="0"/>
                <a:ea typeface="Calibri" pitchFamily="34" charset="0"/>
                <a:cs typeface="Arial" pitchFamily="34" charset="0"/>
              </a:rPr>
              <a:t>camera, using carbon-lined clothing, scent-eliminating spray, and rubber gloves.</a:t>
            </a:r>
          </a:p>
          <a:p>
            <a:endParaRPr lang="en-US" sz="2800" b="1" dirty="0" smtClean="0">
              <a:solidFill>
                <a:schemeClr val="accent6">
                  <a:lumMod val="75000"/>
                </a:schemeClr>
              </a:solidFill>
              <a:latin typeface="Arial" pitchFamily="34" charset="0"/>
              <a:ea typeface="Calibri" pitchFamily="34" charset="0"/>
              <a:cs typeface="Arial" pitchFamily="34" charset="0"/>
            </a:endParaRPr>
          </a:p>
          <a:p>
            <a:endParaRPr lang="en-US" sz="5200" b="1" dirty="0" smtClean="0">
              <a:solidFill>
                <a:schemeClr val="accent6">
                  <a:lumMod val="75000"/>
                </a:schemeClr>
              </a:solidFill>
              <a:latin typeface="Arial" pitchFamily="34" charset="0"/>
              <a:ea typeface="Calibri" pitchFamily="34" charset="0"/>
              <a:cs typeface="Arial" pitchFamily="34" charset="0"/>
            </a:endParaRPr>
          </a:p>
          <a:p>
            <a:endParaRPr lang="en-US" sz="5200" b="1" dirty="0">
              <a:solidFill>
                <a:schemeClr val="accent6">
                  <a:lumMod val="75000"/>
                </a:schemeClr>
              </a:solidFill>
            </a:endParaRPr>
          </a:p>
        </p:txBody>
      </p:sp>
      <p:sp>
        <p:nvSpPr>
          <p:cNvPr id="37" name="Rectangle 36"/>
          <p:cNvSpPr/>
          <p:nvPr/>
        </p:nvSpPr>
        <p:spPr>
          <a:xfrm>
            <a:off x="14524892" y="19167231"/>
            <a:ext cx="2590800" cy="892552"/>
          </a:xfrm>
          <a:prstGeom prst="rect">
            <a:avLst/>
          </a:prstGeom>
        </p:spPr>
        <p:txBody>
          <a:bodyPr wrap="square">
            <a:spAutoFit/>
          </a:bodyPr>
          <a:lstStyle/>
          <a:p>
            <a:r>
              <a:rPr lang="en-US" sz="5200" b="1" dirty="0" smtClean="0">
                <a:latin typeface="Arial" pitchFamily="34" charset="0"/>
                <a:ea typeface="Calibri" pitchFamily="34" charset="0"/>
                <a:cs typeface="Arial" pitchFamily="34" charset="0"/>
              </a:rPr>
              <a:t>Bucks</a:t>
            </a:r>
          </a:p>
        </p:txBody>
      </p:sp>
      <p:sp>
        <p:nvSpPr>
          <p:cNvPr id="41" name="Rectangle 40"/>
          <p:cNvSpPr/>
          <p:nvPr/>
        </p:nvSpPr>
        <p:spPr>
          <a:xfrm>
            <a:off x="24049892" y="19167231"/>
            <a:ext cx="2590800" cy="892552"/>
          </a:xfrm>
          <a:prstGeom prst="rect">
            <a:avLst/>
          </a:prstGeom>
        </p:spPr>
        <p:txBody>
          <a:bodyPr wrap="square">
            <a:spAutoFit/>
          </a:bodyPr>
          <a:lstStyle/>
          <a:p>
            <a:r>
              <a:rPr lang="en-US" sz="5200" b="1" dirty="0" smtClean="0">
                <a:latin typeface="Arial" pitchFamily="34" charset="0"/>
                <a:ea typeface="Calibri" pitchFamily="34" charset="0"/>
                <a:cs typeface="Arial" pitchFamily="34" charset="0"/>
              </a:rPr>
              <a:t>Does</a:t>
            </a:r>
          </a:p>
        </p:txBody>
      </p:sp>
      <p:sp>
        <p:nvSpPr>
          <p:cNvPr id="42" name="Rectangle 41"/>
          <p:cNvSpPr/>
          <p:nvPr/>
        </p:nvSpPr>
        <p:spPr>
          <a:xfrm>
            <a:off x="13686692" y="27320631"/>
            <a:ext cx="8915400" cy="4031873"/>
          </a:xfrm>
          <a:prstGeom prst="rect">
            <a:avLst/>
          </a:prstGeom>
        </p:spPr>
        <p:txBody>
          <a:bodyPr wrap="square">
            <a:spAutoFit/>
          </a:bodyPr>
          <a:lstStyle/>
          <a:p>
            <a:r>
              <a:rPr lang="en-US" sz="3200" dirty="0" smtClean="0">
                <a:latin typeface="Arial" pitchFamily="34" charset="0"/>
                <a:ea typeface="Calibri" pitchFamily="34" charset="0"/>
                <a:cs typeface="Arial" pitchFamily="34" charset="0"/>
              </a:rPr>
              <a:t>For bucks, there was a significant interaction effect between time of day (day vs. night) and treatment (scented vs. unscented; </a:t>
            </a:r>
            <a:r>
              <a:rPr lang="en-US" sz="3200" i="1" dirty="0" smtClean="0">
                <a:latin typeface="Arial" pitchFamily="34" charset="0"/>
                <a:ea typeface="Calibri" pitchFamily="34" charset="0"/>
                <a:cs typeface="Arial" pitchFamily="34" charset="0"/>
              </a:rPr>
              <a:t>F</a:t>
            </a:r>
            <a:r>
              <a:rPr lang="en-US" sz="3200" dirty="0" smtClean="0">
                <a:latin typeface="Arial" pitchFamily="34" charset="0"/>
                <a:ea typeface="Calibri" pitchFamily="34" charset="0"/>
                <a:cs typeface="Arial" pitchFamily="34" charset="0"/>
              </a:rPr>
              <a:t> = 12.7, df = 1,16, </a:t>
            </a:r>
            <a:r>
              <a:rPr lang="en-US" sz="3200" i="1" dirty="0" smtClean="0">
                <a:latin typeface="Arial" pitchFamily="34" charset="0"/>
                <a:ea typeface="Calibri" pitchFamily="34" charset="0"/>
                <a:cs typeface="Arial" pitchFamily="34" charset="0"/>
              </a:rPr>
              <a:t>p </a:t>
            </a:r>
            <a:r>
              <a:rPr lang="en-US" sz="3200" dirty="0" smtClean="0">
                <a:latin typeface="Arial" pitchFamily="34" charset="0"/>
                <a:ea typeface="Calibri" pitchFamily="34" charset="0"/>
                <a:cs typeface="Arial" pitchFamily="34" charset="0"/>
              </a:rPr>
              <a:t>= 0.003).  </a:t>
            </a:r>
          </a:p>
          <a:p>
            <a:endParaRPr lang="en-US" sz="3200" dirty="0" smtClean="0">
              <a:latin typeface="Arial" pitchFamily="34" charset="0"/>
              <a:ea typeface="Calibri" pitchFamily="34" charset="0"/>
              <a:cs typeface="Arial" pitchFamily="34" charset="0"/>
            </a:endParaRPr>
          </a:p>
          <a:p>
            <a:r>
              <a:rPr lang="en-US" sz="3200" dirty="0" smtClean="0">
                <a:latin typeface="Arial" pitchFamily="34" charset="0"/>
                <a:ea typeface="Calibri" pitchFamily="34" charset="0"/>
                <a:cs typeface="Arial" pitchFamily="34" charset="0"/>
              </a:rPr>
              <a:t>Bucks avoided areas with human scent during the day, but were less cautious at night.  </a:t>
            </a:r>
          </a:p>
          <a:p>
            <a:endParaRPr lang="en-US" sz="3200" dirty="0" smtClean="0">
              <a:latin typeface="Arial" pitchFamily="34" charset="0"/>
              <a:ea typeface="Calibri" pitchFamily="34" charset="0"/>
              <a:cs typeface="Arial" pitchFamily="34" charset="0"/>
            </a:endParaRPr>
          </a:p>
        </p:txBody>
      </p:sp>
      <p:sp>
        <p:nvSpPr>
          <p:cNvPr id="43" name="Rectangle 42"/>
          <p:cNvSpPr/>
          <p:nvPr/>
        </p:nvSpPr>
        <p:spPr>
          <a:xfrm>
            <a:off x="23706992" y="27358731"/>
            <a:ext cx="8534400" cy="4031873"/>
          </a:xfrm>
          <a:prstGeom prst="rect">
            <a:avLst/>
          </a:prstGeom>
        </p:spPr>
        <p:txBody>
          <a:bodyPr wrap="square">
            <a:spAutoFit/>
          </a:bodyPr>
          <a:lstStyle/>
          <a:p>
            <a:r>
              <a:rPr lang="en-US" sz="3200" dirty="0" smtClean="0">
                <a:latin typeface="Arial" pitchFamily="34" charset="0"/>
                <a:ea typeface="Calibri" pitchFamily="34" charset="0"/>
                <a:cs typeface="Arial" pitchFamily="34" charset="0"/>
              </a:rPr>
              <a:t>For does, there was a significant effect of time of day (day vs. night; </a:t>
            </a:r>
            <a:r>
              <a:rPr lang="en-US" sz="3200" i="1" dirty="0" smtClean="0">
                <a:latin typeface="Arial" pitchFamily="34" charset="0"/>
                <a:ea typeface="Calibri" pitchFamily="34" charset="0"/>
                <a:cs typeface="Arial" pitchFamily="34" charset="0"/>
              </a:rPr>
              <a:t>F</a:t>
            </a:r>
            <a:r>
              <a:rPr lang="en-US" sz="3200" dirty="0" smtClean="0">
                <a:latin typeface="Arial" pitchFamily="34" charset="0"/>
                <a:ea typeface="Calibri" pitchFamily="34" charset="0"/>
                <a:cs typeface="Arial" pitchFamily="34" charset="0"/>
              </a:rPr>
              <a:t> = 6.4, df = 1,16, </a:t>
            </a:r>
            <a:r>
              <a:rPr lang="en-US" sz="3200" i="1" dirty="0" smtClean="0">
                <a:latin typeface="Arial" pitchFamily="34" charset="0"/>
                <a:ea typeface="Calibri" pitchFamily="34" charset="0"/>
                <a:cs typeface="Arial" pitchFamily="34" charset="0"/>
              </a:rPr>
              <a:t>p</a:t>
            </a:r>
            <a:r>
              <a:rPr lang="en-US" sz="3200" dirty="0" smtClean="0">
                <a:latin typeface="Arial" pitchFamily="34" charset="0"/>
                <a:ea typeface="Calibri" pitchFamily="34" charset="0"/>
                <a:cs typeface="Arial" pitchFamily="34" charset="0"/>
              </a:rPr>
              <a:t> = 0.02) and no effect of treatment (scented vs. unscented; </a:t>
            </a:r>
            <a:r>
              <a:rPr lang="en-US" sz="3200" i="1" dirty="0" smtClean="0">
                <a:latin typeface="Arial" pitchFamily="34" charset="0"/>
                <a:ea typeface="Calibri" pitchFamily="34" charset="0"/>
                <a:cs typeface="Arial" pitchFamily="34" charset="0"/>
              </a:rPr>
              <a:t>F</a:t>
            </a:r>
            <a:r>
              <a:rPr lang="en-US" sz="3200" dirty="0" smtClean="0">
                <a:latin typeface="Arial" pitchFamily="34" charset="0"/>
                <a:ea typeface="Calibri" pitchFamily="34" charset="0"/>
                <a:cs typeface="Arial" pitchFamily="34" charset="0"/>
              </a:rPr>
              <a:t> = 0.6, df = 1,16, </a:t>
            </a:r>
            <a:r>
              <a:rPr lang="en-US" sz="3200" i="1" dirty="0" smtClean="0">
                <a:latin typeface="Arial" pitchFamily="34" charset="0"/>
                <a:ea typeface="Calibri" pitchFamily="34" charset="0"/>
                <a:cs typeface="Arial" pitchFamily="34" charset="0"/>
              </a:rPr>
              <a:t>p</a:t>
            </a:r>
            <a:r>
              <a:rPr lang="en-US" sz="3200" dirty="0" smtClean="0">
                <a:latin typeface="Arial" pitchFamily="34" charset="0"/>
                <a:ea typeface="Calibri" pitchFamily="34" charset="0"/>
                <a:cs typeface="Arial" pitchFamily="34" charset="0"/>
              </a:rPr>
              <a:t> = 0.4).  </a:t>
            </a:r>
          </a:p>
          <a:p>
            <a:endParaRPr lang="en-US" sz="3200" dirty="0" smtClean="0">
              <a:latin typeface="Arial" pitchFamily="34" charset="0"/>
              <a:ea typeface="Calibri" pitchFamily="34" charset="0"/>
              <a:cs typeface="Arial" pitchFamily="34" charset="0"/>
            </a:endParaRPr>
          </a:p>
          <a:p>
            <a:r>
              <a:rPr lang="en-US" sz="3200" dirty="0" smtClean="0">
                <a:latin typeface="Arial" pitchFamily="34" charset="0"/>
                <a:ea typeface="Calibri" pitchFamily="34" charset="0"/>
                <a:cs typeface="Arial" pitchFamily="34" charset="0"/>
              </a:rPr>
              <a:t>Does were more active during the day regardless of human scent.  </a:t>
            </a:r>
          </a:p>
          <a:p>
            <a:endParaRPr lang="en-US" sz="3200" dirty="0" smtClean="0">
              <a:latin typeface="Arial" pitchFamily="34" charset="0"/>
              <a:ea typeface="Calibri" pitchFamily="34" charset="0"/>
              <a:cs typeface="Arial" pitchFamily="34" charset="0"/>
            </a:endParaRPr>
          </a:p>
        </p:txBody>
      </p:sp>
      <p:sp>
        <p:nvSpPr>
          <p:cNvPr id="27" name="Rectangle 26"/>
          <p:cNvSpPr/>
          <p:nvPr/>
        </p:nvSpPr>
        <p:spPr>
          <a:xfrm>
            <a:off x="24155400" y="5791200"/>
            <a:ext cx="44958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C:\GIS data\deer cameras map 2011.jpg"/>
          <p:cNvPicPr>
            <a:picLocks noChangeAspect="1" noChangeArrowheads="1"/>
          </p:cNvPicPr>
          <p:nvPr/>
        </p:nvPicPr>
        <p:blipFill>
          <a:blip r:embed="rId4" cstate="print"/>
          <a:srcRect l="12830" t="17075" r="53516" b="73018"/>
          <a:stretch>
            <a:fillRect/>
          </a:stretch>
        </p:blipFill>
        <p:spPr bwMode="auto">
          <a:xfrm>
            <a:off x="24460200" y="5943600"/>
            <a:ext cx="3810000" cy="145142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4466</TotalTime>
  <Words>614</Words>
  <Application>Microsoft Office PowerPoint</Application>
  <PresentationFormat>Custom</PresentationFormat>
  <Paragraphs>52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Depauw</dc:creator>
  <cp:lastModifiedBy>DePauw Un</cp:lastModifiedBy>
  <cp:revision>86</cp:revision>
  <dcterms:created xsi:type="dcterms:W3CDTF">2011-08-04T17:11:07Z</dcterms:created>
  <dcterms:modified xsi:type="dcterms:W3CDTF">2012-05-07T17:09:39Z</dcterms:modified>
</cp:coreProperties>
</file>