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43891200" cy="32004000"/>
  <p:notesSz cx="6858000" cy="9144000"/>
  <p:defaultTextStyle>
    <a:defPPr>
      <a:defRPr lang="en-US"/>
    </a:defPPr>
    <a:lvl1pPr marL="0" algn="l" defTabSz="4336628" rtl="0" eaLnBrk="1" latinLnBrk="0" hangingPunct="1">
      <a:defRPr sz="8600" kern="1200">
        <a:solidFill>
          <a:schemeClr val="tx1"/>
        </a:solidFill>
        <a:latin typeface="+mn-lt"/>
        <a:ea typeface="+mn-ea"/>
        <a:cs typeface="+mn-cs"/>
      </a:defRPr>
    </a:lvl1pPr>
    <a:lvl2pPr marL="2168314" algn="l" defTabSz="4336628" rtl="0" eaLnBrk="1" latinLnBrk="0" hangingPunct="1">
      <a:defRPr sz="8600" kern="1200">
        <a:solidFill>
          <a:schemeClr val="tx1"/>
        </a:solidFill>
        <a:latin typeface="+mn-lt"/>
        <a:ea typeface="+mn-ea"/>
        <a:cs typeface="+mn-cs"/>
      </a:defRPr>
    </a:lvl2pPr>
    <a:lvl3pPr marL="4336628" algn="l" defTabSz="4336628" rtl="0" eaLnBrk="1" latinLnBrk="0" hangingPunct="1">
      <a:defRPr sz="8600" kern="1200">
        <a:solidFill>
          <a:schemeClr val="tx1"/>
        </a:solidFill>
        <a:latin typeface="+mn-lt"/>
        <a:ea typeface="+mn-ea"/>
        <a:cs typeface="+mn-cs"/>
      </a:defRPr>
    </a:lvl3pPr>
    <a:lvl4pPr marL="6504941" algn="l" defTabSz="4336628" rtl="0" eaLnBrk="1" latinLnBrk="0" hangingPunct="1">
      <a:defRPr sz="8600" kern="1200">
        <a:solidFill>
          <a:schemeClr val="tx1"/>
        </a:solidFill>
        <a:latin typeface="+mn-lt"/>
        <a:ea typeface="+mn-ea"/>
        <a:cs typeface="+mn-cs"/>
      </a:defRPr>
    </a:lvl4pPr>
    <a:lvl5pPr marL="8673255" algn="l" defTabSz="4336628" rtl="0" eaLnBrk="1" latinLnBrk="0" hangingPunct="1">
      <a:defRPr sz="8600" kern="1200">
        <a:solidFill>
          <a:schemeClr val="tx1"/>
        </a:solidFill>
        <a:latin typeface="+mn-lt"/>
        <a:ea typeface="+mn-ea"/>
        <a:cs typeface="+mn-cs"/>
      </a:defRPr>
    </a:lvl5pPr>
    <a:lvl6pPr marL="10841567" algn="l" defTabSz="4336628" rtl="0" eaLnBrk="1" latinLnBrk="0" hangingPunct="1">
      <a:defRPr sz="8600" kern="1200">
        <a:solidFill>
          <a:schemeClr val="tx1"/>
        </a:solidFill>
        <a:latin typeface="+mn-lt"/>
        <a:ea typeface="+mn-ea"/>
        <a:cs typeface="+mn-cs"/>
      </a:defRPr>
    </a:lvl6pPr>
    <a:lvl7pPr marL="13009881" algn="l" defTabSz="4336628" rtl="0" eaLnBrk="1" latinLnBrk="0" hangingPunct="1">
      <a:defRPr sz="8600" kern="1200">
        <a:solidFill>
          <a:schemeClr val="tx1"/>
        </a:solidFill>
        <a:latin typeface="+mn-lt"/>
        <a:ea typeface="+mn-ea"/>
        <a:cs typeface="+mn-cs"/>
      </a:defRPr>
    </a:lvl7pPr>
    <a:lvl8pPr marL="15178195" algn="l" defTabSz="4336628" rtl="0" eaLnBrk="1" latinLnBrk="0" hangingPunct="1">
      <a:defRPr sz="8600" kern="1200">
        <a:solidFill>
          <a:schemeClr val="tx1"/>
        </a:solidFill>
        <a:latin typeface="+mn-lt"/>
        <a:ea typeface="+mn-ea"/>
        <a:cs typeface="+mn-cs"/>
      </a:defRPr>
    </a:lvl8pPr>
    <a:lvl9pPr marL="17346509" algn="l" defTabSz="4336628"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D9"/>
    <a:srgbClr val="F1F5E7"/>
    <a:srgbClr val="FFFFF7"/>
    <a:srgbClr val="FFFFCC"/>
    <a:srgbClr val="FCFDD3"/>
    <a:srgbClr val="EEECE1"/>
    <a:srgbClr val="F1E7BD"/>
    <a:srgbClr val="99FD9E"/>
    <a:srgbClr val="8EF6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howGuides="1">
      <p:cViewPr varScale="1">
        <p:scale>
          <a:sx n="19" d="100"/>
          <a:sy n="19" d="100"/>
        </p:scale>
        <p:origin x="-1698" y="-192"/>
      </p:cViewPr>
      <p:guideLst>
        <p:guide orient="horz" pos="10080"/>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9941985"/>
            <a:ext cx="37307520" cy="6860118"/>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135598"/>
            <a:ext cx="30723840" cy="8178801"/>
          </a:xfrm>
        </p:spPr>
        <p:txBody>
          <a:bodyPr/>
          <a:lstStyle>
            <a:lvl1pPr marL="0" indent="0" algn="ctr">
              <a:buNone/>
              <a:defRPr>
                <a:solidFill>
                  <a:schemeClr val="tx1">
                    <a:tint val="75000"/>
                  </a:schemeClr>
                </a:solidFill>
              </a:defRPr>
            </a:lvl1pPr>
            <a:lvl2pPr marL="2168314" indent="0" algn="ctr">
              <a:buNone/>
              <a:defRPr>
                <a:solidFill>
                  <a:schemeClr val="tx1">
                    <a:tint val="75000"/>
                  </a:schemeClr>
                </a:solidFill>
              </a:defRPr>
            </a:lvl2pPr>
            <a:lvl3pPr marL="4336628" indent="0" algn="ctr">
              <a:buNone/>
              <a:defRPr>
                <a:solidFill>
                  <a:schemeClr val="tx1">
                    <a:tint val="75000"/>
                  </a:schemeClr>
                </a:solidFill>
              </a:defRPr>
            </a:lvl3pPr>
            <a:lvl4pPr marL="6504941" indent="0" algn="ctr">
              <a:buNone/>
              <a:defRPr>
                <a:solidFill>
                  <a:schemeClr val="tx1">
                    <a:tint val="75000"/>
                  </a:schemeClr>
                </a:solidFill>
              </a:defRPr>
            </a:lvl4pPr>
            <a:lvl5pPr marL="8673255" indent="0" algn="ctr">
              <a:buNone/>
              <a:defRPr>
                <a:solidFill>
                  <a:schemeClr val="tx1">
                    <a:tint val="75000"/>
                  </a:schemeClr>
                </a:solidFill>
              </a:defRPr>
            </a:lvl5pPr>
            <a:lvl6pPr marL="10841567" indent="0" algn="ctr">
              <a:buNone/>
              <a:defRPr>
                <a:solidFill>
                  <a:schemeClr val="tx1">
                    <a:tint val="75000"/>
                  </a:schemeClr>
                </a:solidFill>
              </a:defRPr>
            </a:lvl6pPr>
            <a:lvl7pPr marL="13009881" indent="0" algn="ctr">
              <a:buNone/>
              <a:defRPr>
                <a:solidFill>
                  <a:schemeClr val="tx1">
                    <a:tint val="75000"/>
                  </a:schemeClr>
                </a:solidFill>
              </a:defRPr>
            </a:lvl7pPr>
            <a:lvl8pPr marL="15178195" indent="0" algn="ctr">
              <a:buNone/>
              <a:defRPr>
                <a:solidFill>
                  <a:schemeClr val="tx1">
                    <a:tint val="75000"/>
                  </a:schemeClr>
                </a:solidFill>
              </a:defRPr>
            </a:lvl8pPr>
            <a:lvl9pPr marL="17346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281647"/>
            <a:ext cx="9875520" cy="273071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281647"/>
            <a:ext cx="28895040" cy="273071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0565538"/>
            <a:ext cx="37307520" cy="6356351"/>
          </a:xfrm>
        </p:spPr>
        <p:txBody>
          <a:bodyPr anchor="t"/>
          <a:lstStyle>
            <a:lvl1pPr algn="l">
              <a:defRPr sz="189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3" y="13564664"/>
            <a:ext cx="37307520" cy="7000872"/>
          </a:xfrm>
        </p:spPr>
        <p:txBody>
          <a:bodyPr anchor="b"/>
          <a:lstStyle>
            <a:lvl1pPr marL="0" indent="0">
              <a:buNone/>
              <a:defRPr sz="9600">
                <a:solidFill>
                  <a:schemeClr val="tx1">
                    <a:tint val="75000"/>
                  </a:schemeClr>
                </a:solidFill>
              </a:defRPr>
            </a:lvl1pPr>
            <a:lvl2pPr marL="2168314" indent="0">
              <a:buNone/>
              <a:defRPr sz="8600">
                <a:solidFill>
                  <a:schemeClr val="tx1">
                    <a:tint val="75000"/>
                  </a:schemeClr>
                </a:solidFill>
              </a:defRPr>
            </a:lvl2pPr>
            <a:lvl3pPr marL="4336628" indent="0">
              <a:buNone/>
              <a:defRPr sz="7500">
                <a:solidFill>
                  <a:schemeClr val="tx1">
                    <a:tint val="75000"/>
                  </a:schemeClr>
                </a:solidFill>
              </a:defRPr>
            </a:lvl3pPr>
            <a:lvl4pPr marL="6504941" indent="0">
              <a:buNone/>
              <a:defRPr sz="6600">
                <a:solidFill>
                  <a:schemeClr val="tx1">
                    <a:tint val="75000"/>
                  </a:schemeClr>
                </a:solidFill>
              </a:defRPr>
            </a:lvl4pPr>
            <a:lvl5pPr marL="8673255" indent="0">
              <a:buNone/>
              <a:defRPr sz="6600">
                <a:solidFill>
                  <a:schemeClr val="tx1">
                    <a:tint val="75000"/>
                  </a:schemeClr>
                </a:solidFill>
              </a:defRPr>
            </a:lvl5pPr>
            <a:lvl6pPr marL="10841567" indent="0">
              <a:buNone/>
              <a:defRPr sz="6600">
                <a:solidFill>
                  <a:schemeClr val="tx1">
                    <a:tint val="75000"/>
                  </a:schemeClr>
                </a:solidFill>
              </a:defRPr>
            </a:lvl6pPr>
            <a:lvl7pPr marL="13009881" indent="0">
              <a:buNone/>
              <a:defRPr sz="6600">
                <a:solidFill>
                  <a:schemeClr val="tx1">
                    <a:tint val="75000"/>
                  </a:schemeClr>
                </a:solidFill>
              </a:defRPr>
            </a:lvl7pPr>
            <a:lvl8pPr marL="15178195" indent="0">
              <a:buNone/>
              <a:defRPr sz="6600">
                <a:solidFill>
                  <a:schemeClr val="tx1">
                    <a:tint val="75000"/>
                  </a:schemeClr>
                </a:solidFill>
              </a:defRPr>
            </a:lvl8pPr>
            <a:lvl9pPr marL="17346509" indent="0">
              <a:buNone/>
              <a:defRPr sz="6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7467604"/>
            <a:ext cx="19385280" cy="21121160"/>
          </a:xfrm>
        </p:spPr>
        <p:txBody>
          <a:bodyPr/>
          <a:lstStyle>
            <a:lvl1pPr>
              <a:defRPr sz="13300"/>
            </a:lvl1pPr>
            <a:lvl2pPr>
              <a:defRPr sz="114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467604"/>
            <a:ext cx="19385280" cy="21121160"/>
          </a:xfrm>
        </p:spPr>
        <p:txBody>
          <a:bodyPr/>
          <a:lstStyle>
            <a:lvl1pPr>
              <a:defRPr sz="13300"/>
            </a:lvl1pPr>
            <a:lvl2pPr>
              <a:defRPr sz="114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1" y="7163860"/>
            <a:ext cx="19392903" cy="2985558"/>
          </a:xfrm>
        </p:spPr>
        <p:txBody>
          <a:bodyPr anchor="b"/>
          <a:lstStyle>
            <a:lvl1pPr marL="0" indent="0">
              <a:buNone/>
              <a:defRPr sz="11400" b="1"/>
            </a:lvl1pPr>
            <a:lvl2pPr marL="2168314" indent="0">
              <a:buNone/>
              <a:defRPr sz="9600" b="1"/>
            </a:lvl2pPr>
            <a:lvl3pPr marL="4336628" indent="0">
              <a:buNone/>
              <a:defRPr sz="8600" b="1"/>
            </a:lvl3pPr>
            <a:lvl4pPr marL="6504941" indent="0">
              <a:buNone/>
              <a:defRPr sz="7500" b="1"/>
            </a:lvl4pPr>
            <a:lvl5pPr marL="8673255" indent="0">
              <a:buNone/>
              <a:defRPr sz="7500" b="1"/>
            </a:lvl5pPr>
            <a:lvl6pPr marL="10841567" indent="0">
              <a:buNone/>
              <a:defRPr sz="7500" b="1"/>
            </a:lvl6pPr>
            <a:lvl7pPr marL="13009881" indent="0">
              <a:buNone/>
              <a:defRPr sz="7500" b="1"/>
            </a:lvl7pPr>
            <a:lvl8pPr marL="15178195" indent="0">
              <a:buNone/>
              <a:defRPr sz="7500" b="1"/>
            </a:lvl8pPr>
            <a:lvl9pPr marL="17346509" indent="0">
              <a:buNone/>
              <a:defRPr sz="7500" b="1"/>
            </a:lvl9pPr>
          </a:lstStyle>
          <a:p>
            <a:pPr lvl="0"/>
            <a:r>
              <a:rPr lang="en-US" smtClean="0"/>
              <a:t>Click to edit Master text styles</a:t>
            </a:r>
          </a:p>
        </p:txBody>
      </p:sp>
      <p:sp>
        <p:nvSpPr>
          <p:cNvPr id="4" name="Content Placeholder 3"/>
          <p:cNvSpPr>
            <a:spLocks noGrp="1"/>
          </p:cNvSpPr>
          <p:nvPr>
            <p:ph sz="half" idx="2"/>
          </p:nvPr>
        </p:nvSpPr>
        <p:spPr>
          <a:xfrm>
            <a:off x="2194561" y="10149420"/>
            <a:ext cx="19392903" cy="18439344"/>
          </a:xfrm>
        </p:spPr>
        <p:txBody>
          <a:bodyPr/>
          <a:lstStyle>
            <a:lvl1pPr>
              <a:defRPr sz="11400"/>
            </a:lvl1pPr>
            <a:lvl2pPr>
              <a:defRPr sz="9600"/>
            </a:lvl2pPr>
            <a:lvl3pPr>
              <a:defRPr sz="8600"/>
            </a:lvl3pPr>
            <a:lvl4pPr>
              <a:defRPr sz="7500"/>
            </a:lvl4pPr>
            <a:lvl5pPr>
              <a:defRPr sz="7500"/>
            </a:lvl5pPr>
            <a:lvl6pPr>
              <a:defRPr sz="7500"/>
            </a:lvl6pPr>
            <a:lvl7pPr>
              <a:defRPr sz="7500"/>
            </a:lvl7pPr>
            <a:lvl8pPr>
              <a:defRPr sz="7500"/>
            </a:lvl8pPr>
            <a:lvl9pPr>
              <a:defRPr sz="7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3" y="7163860"/>
            <a:ext cx="19400520" cy="2985558"/>
          </a:xfrm>
        </p:spPr>
        <p:txBody>
          <a:bodyPr anchor="b"/>
          <a:lstStyle>
            <a:lvl1pPr marL="0" indent="0">
              <a:buNone/>
              <a:defRPr sz="11400" b="1"/>
            </a:lvl1pPr>
            <a:lvl2pPr marL="2168314" indent="0">
              <a:buNone/>
              <a:defRPr sz="9600" b="1"/>
            </a:lvl2pPr>
            <a:lvl3pPr marL="4336628" indent="0">
              <a:buNone/>
              <a:defRPr sz="8600" b="1"/>
            </a:lvl3pPr>
            <a:lvl4pPr marL="6504941" indent="0">
              <a:buNone/>
              <a:defRPr sz="7500" b="1"/>
            </a:lvl4pPr>
            <a:lvl5pPr marL="8673255" indent="0">
              <a:buNone/>
              <a:defRPr sz="7500" b="1"/>
            </a:lvl5pPr>
            <a:lvl6pPr marL="10841567" indent="0">
              <a:buNone/>
              <a:defRPr sz="7500" b="1"/>
            </a:lvl6pPr>
            <a:lvl7pPr marL="13009881" indent="0">
              <a:buNone/>
              <a:defRPr sz="7500" b="1"/>
            </a:lvl7pPr>
            <a:lvl8pPr marL="15178195" indent="0">
              <a:buNone/>
              <a:defRPr sz="7500" b="1"/>
            </a:lvl8pPr>
            <a:lvl9pPr marL="17346509" indent="0">
              <a:buNone/>
              <a:defRPr sz="7500" b="1"/>
            </a:lvl9pPr>
          </a:lstStyle>
          <a:p>
            <a:pPr lvl="0"/>
            <a:r>
              <a:rPr lang="en-US" smtClean="0"/>
              <a:t>Click to edit Master text styles</a:t>
            </a:r>
          </a:p>
        </p:txBody>
      </p:sp>
      <p:sp>
        <p:nvSpPr>
          <p:cNvPr id="6" name="Content Placeholder 5"/>
          <p:cNvSpPr>
            <a:spLocks noGrp="1"/>
          </p:cNvSpPr>
          <p:nvPr>
            <p:ph sz="quarter" idx="4"/>
          </p:nvPr>
        </p:nvSpPr>
        <p:spPr>
          <a:xfrm>
            <a:off x="22296123" y="10149420"/>
            <a:ext cx="19400520" cy="18439344"/>
          </a:xfrm>
        </p:spPr>
        <p:txBody>
          <a:bodyPr/>
          <a:lstStyle>
            <a:lvl1pPr>
              <a:defRPr sz="11400"/>
            </a:lvl1pPr>
            <a:lvl2pPr>
              <a:defRPr sz="9600"/>
            </a:lvl2pPr>
            <a:lvl3pPr>
              <a:defRPr sz="8600"/>
            </a:lvl3pPr>
            <a:lvl4pPr>
              <a:defRPr sz="7500"/>
            </a:lvl4pPr>
            <a:lvl5pPr>
              <a:defRPr sz="7500"/>
            </a:lvl5pPr>
            <a:lvl6pPr>
              <a:defRPr sz="7500"/>
            </a:lvl6pPr>
            <a:lvl7pPr>
              <a:defRPr sz="7500"/>
            </a:lvl7pPr>
            <a:lvl8pPr>
              <a:defRPr sz="7500"/>
            </a:lvl8pPr>
            <a:lvl9pPr>
              <a:defRPr sz="7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274236"/>
            <a:ext cx="14439903" cy="542290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274237"/>
            <a:ext cx="24536400" cy="27314527"/>
          </a:xfrm>
        </p:spPr>
        <p:txBody>
          <a:bodyPr/>
          <a:lstStyle>
            <a:lvl1pPr>
              <a:defRPr sz="15200"/>
            </a:lvl1pPr>
            <a:lvl2pPr>
              <a:defRPr sz="13300"/>
            </a:lvl2pPr>
            <a:lvl3pPr>
              <a:defRPr sz="114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697134"/>
            <a:ext cx="14439903" cy="21891628"/>
          </a:xfrm>
        </p:spPr>
        <p:txBody>
          <a:bodyPr/>
          <a:lstStyle>
            <a:lvl1pPr marL="0" indent="0">
              <a:buNone/>
              <a:defRPr sz="6600"/>
            </a:lvl1pPr>
            <a:lvl2pPr marL="2168314" indent="0">
              <a:buNone/>
              <a:defRPr sz="5600"/>
            </a:lvl2pPr>
            <a:lvl3pPr marL="4336628" indent="0">
              <a:buNone/>
              <a:defRPr sz="4700"/>
            </a:lvl3pPr>
            <a:lvl4pPr marL="6504941" indent="0">
              <a:buNone/>
              <a:defRPr sz="4300"/>
            </a:lvl4pPr>
            <a:lvl5pPr marL="8673255" indent="0">
              <a:buNone/>
              <a:defRPr sz="4300"/>
            </a:lvl5pPr>
            <a:lvl6pPr marL="10841567" indent="0">
              <a:buNone/>
              <a:defRPr sz="4300"/>
            </a:lvl6pPr>
            <a:lvl7pPr marL="13009881" indent="0">
              <a:buNone/>
              <a:defRPr sz="4300"/>
            </a:lvl7pPr>
            <a:lvl8pPr marL="15178195" indent="0">
              <a:buNone/>
              <a:defRPr sz="4300"/>
            </a:lvl8pPr>
            <a:lvl9pPr marL="17346509"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2402800"/>
            <a:ext cx="26334720" cy="2644779"/>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3" y="2859617"/>
            <a:ext cx="26334720" cy="19202400"/>
          </a:xfrm>
        </p:spPr>
        <p:txBody>
          <a:bodyPr/>
          <a:lstStyle>
            <a:lvl1pPr marL="0" indent="0">
              <a:buNone/>
              <a:defRPr sz="15200"/>
            </a:lvl1pPr>
            <a:lvl2pPr marL="2168314" indent="0">
              <a:buNone/>
              <a:defRPr sz="13300"/>
            </a:lvl2pPr>
            <a:lvl3pPr marL="4336628" indent="0">
              <a:buNone/>
              <a:defRPr sz="11400"/>
            </a:lvl3pPr>
            <a:lvl4pPr marL="6504941" indent="0">
              <a:buNone/>
              <a:defRPr sz="9600"/>
            </a:lvl4pPr>
            <a:lvl5pPr marL="8673255" indent="0">
              <a:buNone/>
              <a:defRPr sz="9600"/>
            </a:lvl5pPr>
            <a:lvl6pPr marL="10841567" indent="0">
              <a:buNone/>
              <a:defRPr sz="9600"/>
            </a:lvl6pPr>
            <a:lvl7pPr marL="13009881" indent="0">
              <a:buNone/>
              <a:defRPr sz="9600"/>
            </a:lvl7pPr>
            <a:lvl8pPr marL="15178195" indent="0">
              <a:buNone/>
              <a:defRPr sz="9600"/>
            </a:lvl8pPr>
            <a:lvl9pPr marL="17346509" indent="0">
              <a:buNone/>
              <a:defRPr sz="9600"/>
            </a:lvl9pPr>
          </a:lstStyle>
          <a:p>
            <a:endParaRPr lang="en-US"/>
          </a:p>
        </p:txBody>
      </p:sp>
      <p:sp>
        <p:nvSpPr>
          <p:cNvPr id="4" name="Text Placeholder 3"/>
          <p:cNvSpPr>
            <a:spLocks noGrp="1"/>
          </p:cNvSpPr>
          <p:nvPr>
            <p:ph type="body" sz="half" idx="2"/>
          </p:nvPr>
        </p:nvSpPr>
        <p:spPr>
          <a:xfrm>
            <a:off x="8602983" y="25047577"/>
            <a:ext cx="26334720" cy="3756021"/>
          </a:xfrm>
        </p:spPr>
        <p:txBody>
          <a:bodyPr/>
          <a:lstStyle>
            <a:lvl1pPr marL="0" indent="0">
              <a:buNone/>
              <a:defRPr sz="6600"/>
            </a:lvl1pPr>
            <a:lvl2pPr marL="2168314" indent="0">
              <a:buNone/>
              <a:defRPr sz="5600"/>
            </a:lvl2pPr>
            <a:lvl3pPr marL="4336628" indent="0">
              <a:buNone/>
              <a:defRPr sz="4700"/>
            </a:lvl3pPr>
            <a:lvl4pPr marL="6504941" indent="0">
              <a:buNone/>
              <a:defRPr sz="4300"/>
            </a:lvl4pPr>
            <a:lvl5pPr marL="8673255" indent="0">
              <a:buNone/>
              <a:defRPr sz="4300"/>
            </a:lvl5pPr>
            <a:lvl6pPr marL="10841567" indent="0">
              <a:buNone/>
              <a:defRPr sz="4300"/>
            </a:lvl6pPr>
            <a:lvl7pPr marL="13009881" indent="0">
              <a:buNone/>
              <a:defRPr sz="4300"/>
            </a:lvl7pPr>
            <a:lvl8pPr marL="15178195" indent="0">
              <a:buNone/>
              <a:defRPr sz="4300"/>
            </a:lvl8pPr>
            <a:lvl9pPr marL="17346509"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30BF26-2283-4C4C-90DD-97C927BB099F}" type="datetimeFigureOut">
              <a:rPr lang="en-US" smtClean="0"/>
              <a:pPr/>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281645"/>
            <a:ext cx="39502080" cy="5334002"/>
          </a:xfrm>
          <a:prstGeom prst="rect">
            <a:avLst/>
          </a:prstGeom>
        </p:spPr>
        <p:txBody>
          <a:bodyPr vert="horz" lIns="433662" tIns="216832" rIns="433662" bIns="2168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467604"/>
            <a:ext cx="39502080" cy="21121160"/>
          </a:xfrm>
          <a:prstGeom prst="rect">
            <a:avLst/>
          </a:prstGeom>
        </p:spPr>
        <p:txBody>
          <a:bodyPr vert="horz" lIns="433662" tIns="216832" rIns="433662" bIns="2168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29662968"/>
            <a:ext cx="10241280" cy="1703915"/>
          </a:xfrm>
          <a:prstGeom prst="rect">
            <a:avLst/>
          </a:prstGeom>
        </p:spPr>
        <p:txBody>
          <a:bodyPr vert="horz" lIns="433662" tIns="216832" rIns="433662" bIns="216832" rtlCol="0" anchor="ctr"/>
          <a:lstStyle>
            <a:lvl1pPr algn="l">
              <a:defRPr sz="5600">
                <a:solidFill>
                  <a:schemeClr val="tx1">
                    <a:tint val="75000"/>
                  </a:schemeClr>
                </a:solidFill>
              </a:defRPr>
            </a:lvl1pPr>
          </a:lstStyle>
          <a:p>
            <a:fld id="{9D30BF26-2283-4C4C-90DD-97C927BB099F}" type="datetimeFigureOut">
              <a:rPr lang="en-US" smtClean="0"/>
              <a:pPr/>
              <a:t>10/26/2012</a:t>
            </a:fld>
            <a:endParaRPr lang="en-US"/>
          </a:p>
        </p:txBody>
      </p:sp>
      <p:sp>
        <p:nvSpPr>
          <p:cNvPr id="5" name="Footer Placeholder 4"/>
          <p:cNvSpPr>
            <a:spLocks noGrp="1"/>
          </p:cNvSpPr>
          <p:nvPr>
            <p:ph type="ftr" sz="quarter" idx="3"/>
          </p:nvPr>
        </p:nvSpPr>
        <p:spPr>
          <a:xfrm>
            <a:off x="14996160" y="29662968"/>
            <a:ext cx="13898880" cy="1703915"/>
          </a:xfrm>
          <a:prstGeom prst="rect">
            <a:avLst/>
          </a:prstGeom>
        </p:spPr>
        <p:txBody>
          <a:bodyPr vert="horz" lIns="433662" tIns="216832" rIns="433662" bIns="216832" rtlCol="0" anchor="ctr"/>
          <a:lstStyle>
            <a:lvl1pPr algn="ctr">
              <a:defRPr sz="5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29662968"/>
            <a:ext cx="10241280" cy="1703915"/>
          </a:xfrm>
          <a:prstGeom prst="rect">
            <a:avLst/>
          </a:prstGeom>
        </p:spPr>
        <p:txBody>
          <a:bodyPr vert="horz" lIns="433662" tIns="216832" rIns="433662" bIns="216832" rtlCol="0" anchor="ctr"/>
          <a:lstStyle>
            <a:lvl1pPr algn="r">
              <a:defRPr sz="5600">
                <a:solidFill>
                  <a:schemeClr val="tx1">
                    <a:tint val="75000"/>
                  </a:schemeClr>
                </a:solidFill>
              </a:defRPr>
            </a:lvl1pPr>
          </a:lstStyle>
          <a:p>
            <a:fld id="{A658B1CC-EDD3-4BA2-9843-29AF46D8F0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36628" rtl="0" eaLnBrk="1" latinLnBrk="0" hangingPunct="1">
        <a:spcBef>
          <a:spcPct val="0"/>
        </a:spcBef>
        <a:buNone/>
        <a:defRPr sz="20800" kern="1200">
          <a:solidFill>
            <a:schemeClr val="tx1"/>
          </a:solidFill>
          <a:latin typeface="+mj-lt"/>
          <a:ea typeface="+mj-ea"/>
          <a:cs typeface="+mj-cs"/>
        </a:defRPr>
      </a:lvl1pPr>
    </p:titleStyle>
    <p:bodyStyle>
      <a:lvl1pPr marL="1626235" indent="-1626235" algn="l" defTabSz="4336628" rtl="0" eaLnBrk="1" latinLnBrk="0" hangingPunct="1">
        <a:spcBef>
          <a:spcPct val="20000"/>
        </a:spcBef>
        <a:buFont typeface="Arial" pitchFamily="34" charset="0"/>
        <a:buChar char="•"/>
        <a:defRPr sz="15200" kern="1200">
          <a:solidFill>
            <a:schemeClr val="tx1"/>
          </a:solidFill>
          <a:latin typeface="+mn-lt"/>
          <a:ea typeface="+mn-ea"/>
          <a:cs typeface="+mn-cs"/>
        </a:defRPr>
      </a:lvl1pPr>
      <a:lvl2pPr marL="3523509" indent="-1355195" algn="l" defTabSz="4336628" rtl="0" eaLnBrk="1" latinLnBrk="0" hangingPunct="1">
        <a:spcBef>
          <a:spcPct val="20000"/>
        </a:spcBef>
        <a:buFont typeface="Arial" pitchFamily="34" charset="0"/>
        <a:buChar char="–"/>
        <a:defRPr sz="13300" kern="1200">
          <a:solidFill>
            <a:schemeClr val="tx1"/>
          </a:solidFill>
          <a:latin typeface="+mn-lt"/>
          <a:ea typeface="+mn-ea"/>
          <a:cs typeface="+mn-cs"/>
        </a:defRPr>
      </a:lvl2pPr>
      <a:lvl3pPr marL="5420785" indent="-1084157" algn="l" defTabSz="4336628" rtl="0" eaLnBrk="1" latinLnBrk="0" hangingPunct="1">
        <a:spcBef>
          <a:spcPct val="20000"/>
        </a:spcBef>
        <a:buFont typeface="Arial" pitchFamily="34" charset="0"/>
        <a:buChar char="•"/>
        <a:defRPr sz="11400" kern="1200">
          <a:solidFill>
            <a:schemeClr val="tx1"/>
          </a:solidFill>
          <a:latin typeface="+mn-lt"/>
          <a:ea typeface="+mn-ea"/>
          <a:cs typeface="+mn-cs"/>
        </a:defRPr>
      </a:lvl3pPr>
      <a:lvl4pPr marL="7589098"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757410"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1925724"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094038"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262352"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430666"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36628" rtl="0" eaLnBrk="1" latinLnBrk="0" hangingPunct="1">
        <a:defRPr sz="8600" kern="1200">
          <a:solidFill>
            <a:schemeClr val="tx1"/>
          </a:solidFill>
          <a:latin typeface="+mn-lt"/>
          <a:ea typeface="+mn-ea"/>
          <a:cs typeface="+mn-cs"/>
        </a:defRPr>
      </a:lvl1pPr>
      <a:lvl2pPr marL="2168314" algn="l" defTabSz="4336628" rtl="0" eaLnBrk="1" latinLnBrk="0" hangingPunct="1">
        <a:defRPr sz="8600" kern="1200">
          <a:solidFill>
            <a:schemeClr val="tx1"/>
          </a:solidFill>
          <a:latin typeface="+mn-lt"/>
          <a:ea typeface="+mn-ea"/>
          <a:cs typeface="+mn-cs"/>
        </a:defRPr>
      </a:lvl2pPr>
      <a:lvl3pPr marL="4336628" algn="l" defTabSz="4336628" rtl="0" eaLnBrk="1" latinLnBrk="0" hangingPunct="1">
        <a:defRPr sz="8600" kern="1200">
          <a:solidFill>
            <a:schemeClr val="tx1"/>
          </a:solidFill>
          <a:latin typeface="+mn-lt"/>
          <a:ea typeface="+mn-ea"/>
          <a:cs typeface="+mn-cs"/>
        </a:defRPr>
      </a:lvl3pPr>
      <a:lvl4pPr marL="6504941" algn="l" defTabSz="4336628" rtl="0" eaLnBrk="1" latinLnBrk="0" hangingPunct="1">
        <a:defRPr sz="8600" kern="1200">
          <a:solidFill>
            <a:schemeClr val="tx1"/>
          </a:solidFill>
          <a:latin typeface="+mn-lt"/>
          <a:ea typeface="+mn-ea"/>
          <a:cs typeface="+mn-cs"/>
        </a:defRPr>
      </a:lvl4pPr>
      <a:lvl5pPr marL="8673255" algn="l" defTabSz="4336628" rtl="0" eaLnBrk="1" latinLnBrk="0" hangingPunct="1">
        <a:defRPr sz="8600" kern="1200">
          <a:solidFill>
            <a:schemeClr val="tx1"/>
          </a:solidFill>
          <a:latin typeface="+mn-lt"/>
          <a:ea typeface="+mn-ea"/>
          <a:cs typeface="+mn-cs"/>
        </a:defRPr>
      </a:lvl5pPr>
      <a:lvl6pPr marL="10841567" algn="l" defTabSz="4336628" rtl="0" eaLnBrk="1" latinLnBrk="0" hangingPunct="1">
        <a:defRPr sz="8600" kern="1200">
          <a:solidFill>
            <a:schemeClr val="tx1"/>
          </a:solidFill>
          <a:latin typeface="+mn-lt"/>
          <a:ea typeface="+mn-ea"/>
          <a:cs typeface="+mn-cs"/>
        </a:defRPr>
      </a:lvl6pPr>
      <a:lvl7pPr marL="13009881" algn="l" defTabSz="4336628" rtl="0" eaLnBrk="1" latinLnBrk="0" hangingPunct="1">
        <a:defRPr sz="8600" kern="1200">
          <a:solidFill>
            <a:schemeClr val="tx1"/>
          </a:solidFill>
          <a:latin typeface="+mn-lt"/>
          <a:ea typeface="+mn-ea"/>
          <a:cs typeface="+mn-cs"/>
        </a:defRPr>
      </a:lvl7pPr>
      <a:lvl8pPr marL="15178195" algn="l" defTabSz="4336628" rtl="0" eaLnBrk="1" latinLnBrk="0" hangingPunct="1">
        <a:defRPr sz="8600" kern="1200">
          <a:solidFill>
            <a:schemeClr val="tx1"/>
          </a:solidFill>
          <a:latin typeface="+mn-lt"/>
          <a:ea typeface="+mn-ea"/>
          <a:cs typeface="+mn-cs"/>
        </a:defRPr>
      </a:lvl8pPr>
      <a:lvl9pPr marL="17346509" algn="l" defTabSz="4336628"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DePauw\Desktop\deer poster\photo.png"/>
          <p:cNvPicPr>
            <a:picLocks noChangeAspect="1" noChangeArrowheads="1"/>
          </p:cNvPicPr>
          <p:nvPr/>
        </p:nvPicPr>
        <p:blipFill>
          <a:blip r:embed="rId2" cstate="print"/>
          <a:srcRect/>
          <a:stretch>
            <a:fillRect/>
          </a:stretch>
        </p:blipFill>
        <p:spPr bwMode="auto">
          <a:xfrm>
            <a:off x="61996" y="0"/>
            <a:ext cx="43829204" cy="32004000"/>
          </a:xfrm>
          <a:prstGeom prst="rect">
            <a:avLst/>
          </a:prstGeom>
          <a:noFill/>
        </p:spPr>
      </p:pic>
      <p:sp>
        <p:nvSpPr>
          <p:cNvPr id="54" name="Rectangle 53"/>
          <p:cNvSpPr/>
          <p:nvPr/>
        </p:nvSpPr>
        <p:spPr>
          <a:xfrm>
            <a:off x="152400" y="152400"/>
            <a:ext cx="43891200" cy="3200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800" dirty="0" smtClean="0">
              <a:latin typeface="Arial" pitchFamily="34" charset="0"/>
              <a:cs typeface="Arial" pitchFamily="34" charset="0"/>
            </a:endParaRPr>
          </a:p>
        </p:txBody>
      </p:sp>
      <p:sp>
        <p:nvSpPr>
          <p:cNvPr id="53" name="Rounded Rectangle 52"/>
          <p:cNvSpPr/>
          <p:nvPr/>
        </p:nvSpPr>
        <p:spPr>
          <a:xfrm>
            <a:off x="10515600" y="3657600"/>
            <a:ext cx="22707600" cy="7620000"/>
          </a:xfrm>
          <a:prstGeom prst="roundRect">
            <a:avLst/>
          </a:prstGeom>
          <a:solidFill>
            <a:schemeClr val="bg1">
              <a:alpha val="89804"/>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7373600" y="5257800"/>
            <a:ext cx="9677400" cy="601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b="1" dirty="0" smtClean="0">
                <a:solidFill>
                  <a:schemeClr val="accent6">
                    <a:lumMod val="75000"/>
                  </a:schemeClr>
                </a:solidFill>
                <a:latin typeface="Arial" pitchFamily="34" charset="0"/>
                <a:ea typeface="Calibri" pitchFamily="34" charset="0"/>
                <a:cs typeface="Arial" pitchFamily="34" charset="0"/>
              </a:rPr>
              <a:t>Methods</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Eight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and eight controls set up at two</a:t>
            </a:r>
          </a:p>
          <a:p>
            <a:r>
              <a:rPr lang="en-US" sz="2800" dirty="0" smtClean="0">
                <a:solidFill>
                  <a:schemeClr val="tx1"/>
                </a:solidFill>
                <a:latin typeface="Arial" pitchFamily="34" charset="0"/>
                <a:ea typeface="Calibri" pitchFamily="34" charset="0"/>
                <a:cs typeface="Arial" pitchFamily="34" charset="0"/>
              </a:rPr>
              <a:t>   sites in the Nature Park</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are 5 m x 5 m and surrounded by </a:t>
            </a:r>
          </a:p>
          <a:p>
            <a:r>
              <a:rPr lang="en-US" sz="2800" dirty="0" smtClean="0">
                <a:solidFill>
                  <a:schemeClr val="tx1"/>
                </a:solidFill>
                <a:latin typeface="Arial" pitchFamily="34" charset="0"/>
                <a:ea typeface="Calibri" pitchFamily="34" charset="0"/>
                <a:cs typeface="Arial" pitchFamily="34" charset="0"/>
              </a:rPr>
              <a:t>   8-foot tall fencing.</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Controls are next to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and are unfenced.</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We surveyed plants in the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and controls</a:t>
            </a:r>
          </a:p>
          <a:p>
            <a:r>
              <a:rPr lang="en-US" sz="2800" dirty="0" smtClean="0">
                <a:solidFill>
                  <a:schemeClr val="tx1"/>
                </a:solidFill>
                <a:latin typeface="Arial" pitchFamily="34" charset="0"/>
                <a:ea typeface="Calibri" pitchFamily="34" charset="0"/>
                <a:cs typeface="Arial" pitchFamily="34" charset="0"/>
              </a:rPr>
              <a:t>   during spring and fall</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We counted the number of plants and  estimated </a:t>
            </a:r>
          </a:p>
          <a:p>
            <a:r>
              <a:rPr lang="en-US" sz="2800" dirty="0" smtClean="0">
                <a:solidFill>
                  <a:schemeClr val="tx1"/>
                </a:solidFill>
                <a:latin typeface="Arial" pitchFamily="34" charset="0"/>
                <a:ea typeface="Calibri" pitchFamily="34" charset="0"/>
                <a:cs typeface="Arial" pitchFamily="34" charset="0"/>
              </a:rPr>
              <a:t>   percent  cover of vegetation within four 1-m</a:t>
            </a:r>
            <a:r>
              <a:rPr lang="en-US" sz="2800" baseline="30000" dirty="0" smtClean="0">
                <a:solidFill>
                  <a:schemeClr val="tx1"/>
                </a:solidFill>
                <a:latin typeface="Arial" pitchFamily="34" charset="0"/>
                <a:ea typeface="Calibri" pitchFamily="34" charset="0"/>
                <a:cs typeface="Arial" pitchFamily="34" charset="0"/>
              </a:rPr>
              <a:t>2</a:t>
            </a:r>
            <a:r>
              <a:rPr lang="en-US" sz="2800" dirty="0" smtClean="0">
                <a:solidFill>
                  <a:schemeClr val="tx1"/>
                </a:solidFill>
                <a:latin typeface="Arial" pitchFamily="34" charset="0"/>
                <a:ea typeface="Calibri" pitchFamily="34" charset="0"/>
                <a:cs typeface="Arial" pitchFamily="34" charset="0"/>
              </a:rPr>
              <a:t> plots </a:t>
            </a:r>
          </a:p>
          <a:p>
            <a:r>
              <a:rPr lang="en-US" sz="2800" dirty="0" smtClean="0">
                <a:solidFill>
                  <a:schemeClr val="tx1"/>
                </a:solidFill>
                <a:latin typeface="Arial" pitchFamily="34" charset="0"/>
                <a:ea typeface="Calibri" pitchFamily="34" charset="0"/>
                <a:cs typeface="Arial" pitchFamily="34" charset="0"/>
              </a:rPr>
              <a:t>    within  each control and </a:t>
            </a:r>
            <a:r>
              <a:rPr lang="en-US" sz="2800" dirty="0" err="1" smtClean="0">
                <a:solidFill>
                  <a:schemeClr val="tx1"/>
                </a:solidFill>
                <a:latin typeface="Arial" pitchFamily="34" charset="0"/>
                <a:ea typeface="Calibri" pitchFamily="34" charset="0"/>
                <a:cs typeface="Arial" pitchFamily="34" charset="0"/>
              </a:rPr>
              <a:t>exclosure</a:t>
            </a:r>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 name="Rectangle 1"/>
          <p:cNvSpPr>
            <a:spLocks noChangeArrowheads="1"/>
          </p:cNvSpPr>
          <p:nvPr/>
        </p:nvSpPr>
        <p:spPr bwMode="auto">
          <a:xfrm>
            <a:off x="10520082" y="560294"/>
            <a:ext cx="22608988" cy="2213372"/>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smtClean="0">
                <a:ln>
                  <a:noFill/>
                </a:ln>
                <a:solidFill>
                  <a:sysClr val="windowText" lastClr="000000"/>
                </a:solidFill>
                <a:effectLst/>
                <a:latin typeface="Arial" pitchFamily="34" charset="0"/>
                <a:ea typeface="Calibri" pitchFamily="34" charset="0"/>
                <a:cs typeface="Arial" pitchFamily="34" charset="0"/>
              </a:rPr>
              <a:t>Are there too many deer in the Nature Park?</a:t>
            </a:r>
            <a:endParaRPr kumimoji="0" lang="en-US" sz="7200" b="0" i="0" u="none" strike="noStrike" cap="none" normalizeH="0" baseline="0" dirty="0" smtClean="0">
              <a:ln>
                <a:noFill/>
              </a:ln>
              <a:solidFill>
                <a:sysClr val="windowText" lastClr="00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Vanessa Fox</a:t>
            </a:r>
            <a:r>
              <a:rPr lang="en-US" sz="5200" dirty="0" smtClean="0">
                <a:solidFill>
                  <a:schemeClr val="accent6">
                    <a:lumMod val="75000"/>
                  </a:schemeClr>
                </a:solidFill>
                <a:latin typeface="Arial" pitchFamily="34" charset="0"/>
                <a:cs typeface="Arial" pitchFamily="34" charset="0"/>
              </a:rPr>
              <a:t>, </a:t>
            </a: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Kristen Frederick</a:t>
            </a:r>
            <a:r>
              <a:rPr lang="en-US" sz="5200" dirty="0" smtClean="0">
                <a:solidFill>
                  <a:schemeClr val="accent6">
                    <a:lumMod val="75000"/>
                  </a:schemeClr>
                </a:solidFill>
                <a:latin typeface="Arial" pitchFamily="34" charset="0"/>
                <a:cs typeface="Arial" pitchFamily="34" charset="0"/>
              </a:rPr>
              <a:t>, </a:t>
            </a: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Ryan Kelly,</a:t>
            </a:r>
            <a:r>
              <a:rPr kumimoji="0" lang="en-US" sz="5200" b="1" i="0" u="none" strike="noStrike" cap="none" normalizeH="0" dirty="0" smtClean="0">
                <a:ln>
                  <a:noFill/>
                </a:ln>
                <a:solidFill>
                  <a:schemeClr val="accent6">
                    <a:lumMod val="75000"/>
                  </a:schemeClr>
                </a:solidFill>
                <a:effectLst/>
                <a:latin typeface="Arial" pitchFamily="34" charset="0"/>
                <a:ea typeface="Calibri" pitchFamily="34" charset="0"/>
                <a:cs typeface="Arial" pitchFamily="34" charset="0"/>
              </a:rPr>
              <a:t> </a:t>
            </a: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Emily Meadows</a:t>
            </a:r>
            <a:r>
              <a:rPr kumimoji="0" lang="en-US" sz="5200" b="0" i="0" u="none" strike="noStrike" cap="none" normalizeH="0" baseline="0" dirty="0" smtClean="0">
                <a:ln>
                  <a:noFill/>
                </a:ln>
                <a:solidFill>
                  <a:schemeClr val="accent6">
                    <a:lumMod val="75000"/>
                  </a:schemeClr>
                </a:solidFill>
                <a:effectLst/>
                <a:latin typeface="Arial" pitchFamily="34" charset="0"/>
                <a:cs typeface="Arial" pitchFamily="34" charset="0"/>
              </a:rPr>
              <a:t> </a:t>
            </a:r>
          </a:p>
        </p:txBody>
      </p:sp>
      <p:sp>
        <p:nvSpPr>
          <p:cNvPr id="5" name="Rounded Rectangle 4"/>
          <p:cNvSpPr/>
          <p:nvPr/>
        </p:nvSpPr>
        <p:spPr>
          <a:xfrm>
            <a:off x="838200" y="381000"/>
            <a:ext cx="7223760" cy="5852160"/>
          </a:xfrm>
          <a:prstGeom prst="roundRect">
            <a:avLst/>
          </a:prstGeom>
          <a:solidFill>
            <a:schemeClr val="bg1">
              <a:alpha val="89804"/>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5433000" y="457200"/>
            <a:ext cx="7223760" cy="5852160"/>
          </a:xfrm>
          <a:prstGeom prst="roundRect">
            <a:avLst/>
          </a:prstGeom>
          <a:solidFill>
            <a:schemeClr val="bg1">
              <a:alpha val="89804"/>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Documents and Settings\Depauw\Desktop\Nature Park\deer poster\deer photo 1.png"/>
          <p:cNvPicPr>
            <a:picLocks noChangeAspect="1" noChangeArrowheads="1"/>
          </p:cNvPicPr>
          <p:nvPr/>
        </p:nvPicPr>
        <p:blipFill>
          <a:blip r:embed="rId3" cstate="print"/>
          <a:srcRect/>
          <a:stretch>
            <a:fillRect/>
          </a:stretch>
        </p:blipFill>
        <p:spPr bwMode="auto">
          <a:xfrm>
            <a:off x="1905000" y="914400"/>
            <a:ext cx="5030346" cy="4687368"/>
          </a:xfrm>
          <a:prstGeom prst="rect">
            <a:avLst/>
          </a:prstGeom>
          <a:noFill/>
        </p:spPr>
      </p:pic>
      <p:pic>
        <p:nvPicPr>
          <p:cNvPr id="1028" name="Picture 4" descr="C:\Documents and Settings\Depauw\Desktop\Nature Park\deer poster\deer photo 2a.png"/>
          <p:cNvPicPr>
            <a:picLocks noChangeAspect="1" noChangeArrowheads="1"/>
          </p:cNvPicPr>
          <p:nvPr/>
        </p:nvPicPr>
        <p:blipFill>
          <a:blip r:embed="rId4" cstate="print"/>
          <a:srcRect/>
          <a:stretch>
            <a:fillRect/>
          </a:stretch>
        </p:blipFill>
        <p:spPr bwMode="auto">
          <a:xfrm>
            <a:off x="36652200" y="1066800"/>
            <a:ext cx="5029210" cy="4713742"/>
          </a:xfrm>
          <a:prstGeom prst="rect">
            <a:avLst/>
          </a:prstGeom>
          <a:noFill/>
        </p:spPr>
      </p:pic>
      <p:sp>
        <p:nvSpPr>
          <p:cNvPr id="12" name="Rectangle 2"/>
          <p:cNvSpPr>
            <a:spLocks noChangeArrowheads="1"/>
          </p:cNvSpPr>
          <p:nvPr/>
        </p:nvSpPr>
        <p:spPr bwMode="auto">
          <a:xfrm>
            <a:off x="685800" y="6934200"/>
            <a:ext cx="8763000" cy="16746022"/>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45720" tIns="45720" rIns="4572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Introduction</a:t>
            </a:r>
          </a:p>
          <a:p>
            <a:pPr defTabSz="914400" fontAlgn="base">
              <a:spcBef>
                <a:spcPct val="0"/>
              </a:spcBef>
              <a:spcAft>
                <a:spcPct val="0"/>
              </a:spcAft>
            </a:pPr>
            <a:r>
              <a:rPr kumimoji="0" lang="en-US" sz="28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White-tailed deer have become super-abundant</a:t>
            </a:r>
            <a:r>
              <a:rPr kumimoji="0" lang="en-US" sz="2800" b="0" i="0" u="none" strike="noStrike" cap="none" normalizeH="0" dirty="0" smtClean="0">
                <a:ln>
                  <a:noFill/>
                </a:ln>
                <a:solidFill>
                  <a:srgbClr val="000000"/>
                </a:solidFill>
                <a:effectLst/>
                <a:latin typeface="Arial" pitchFamily="34" charset="0"/>
                <a:ea typeface="Calibri" pitchFamily="34" charset="0"/>
                <a:cs typeface="Arial" pitchFamily="34" charset="0"/>
              </a:rPr>
              <a:t> in parts of the eastern United States</a:t>
            </a:r>
            <a:r>
              <a:rPr lang="en-US" sz="2800" dirty="0" smtClean="0">
                <a:solidFill>
                  <a:srgbClr val="000000"/>
                </a:solidFill>
                <a:latin typeface="Arial" pitchFamily="34" charset="0"/>
                <a:ea typeface="Calibri" pitchFamily="34" charset="0"/>
                <a:cs typeface="Arial" pitchFamily="34" charset="0"/>
              </a:rPr>
              <a:t>.  Sure, deer are beautiful animals, and we all get excited when we see a deer out in the woods.  But lots of people think that deer are a nuisance, like mosquitoes or rats.  Farmers and homeowners complain about deer eating too many plants in their fields and gardens.  Park rangers are concerned about effects of deer on native vegetation.  </a:t>
            </a:r>
          </a:p>
          <a:p>
            <a:pPr defTabSz="914400" fontAlgn="base">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What is the solution?  Deer don’t have any natural predators, but hunting can be effective at controlling deer populations.  </a:t>
            </a:r>
          </a:p>
          <a:p>
            <a:pPr defTabSz="914400" fontAlgn="base">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What happens when a park is established and hunting is prohibited in the park?  Do the deer have significant adverse effects on natural resources  in the park?  </a:t>
            </a:r>
          </a:p>
          <a:p>
            <a:pPr defTabSz="914400" fontAlgn="base">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Yes, according to what has happened in  some Indiana State Parks.  Brown County State Park, for example, covers over 15,000 acres.  Hunting is prohibited in the park.  A task force showed that the deer were eating too many plants.  The forest floor was devoid of vegetation.  The solution?  Some of the state parks are officially closed for  two days each year for a controlled hunt.  Deer populations are reduced and native vegetation is bouncing back.  </a:t>
            </a:r>
          </a:p>
          <a:p>
            <a:pPr defTabSz="914400" fontAlgn="base">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What about the DePauw Nature Park?  The park was established in 2003 and covers over 500 acres.  Just like the state parks, hunting is prohibited in the DePauw Nature Park.  </a:t>
            </a:r>
          </a:p>
        </p:txBody>
      </p:sp>
      <p:pic>
        <p:nvPicPr>
          <p:cNvPr id="16" name="Picture 15" descr="C:\GIS data\deer poster\deer exclosure map.jpg"/>
          <p:cNvPicPr/>
          <p:nvPr/>
        </p:nvPicPr>
        <p:blipFill>
          <a:blip r:embed="rId5" cstate="print"/>
          <a:srcRect l="7758" t="12298" r="9277" b="6653"/>
          <a:stretch>
            <a:fillRect/>
          </a:stretch>
        </p:blipFill>
        <p:spPr bwMode="auto">
          <a:xfrm>
            <a:off x="11125200" y="3810000"/>
            <a:ext cx="5943600" cy="6934200"/>
          </a:xfrm>
          <a:prstGeom prst="roundRect">
            <a:avLst/>
          </a:prstGeom>
          <a:noFill/>
          <a:ln w="9525">
            <a:noFill/>
            <a:miter lim="800000"/>
            <a:headEnd/>
            <a:tailEnd/>
          </a:ln>
        </p:spPr>
      </p:pic>
      <p:sp>
        <p:nvSpPr>
          <p:cNvPr id="17" name="Rounded Rectangle 16"/>
          <p:cNvSpPr/>
          <p:nvPr/>
        </p:nvSpPr>
        <p:spPr>
          <a:xfrm>
            <a:off x="9982200" y="11963400"/>
            <a:ext cx="23850600" cy="19050000"/>
          </a:xfrm>
          <a:prstGeom prst="roundRect">
            <a:avLst/>
          </a:prstGeom>
          <a:solidFill>
            <a:schemeClr val="bg1">
              <a:alpha val="89804"/>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descr="C:\Users\DePauw\Desktop\deer poster\bloodroot 08c.png"/>
          <p:cNvPicPr>
            <a:picLocks noChangeAspect="1" noChangeArrowheads="1"/>
          </p:cNvPicPr>
          <p:nvPr/>
        </p:nvPicPr>
        <p:blipFill>
          <a:blip r:embed="rId6" cstate="print"/>
          <a:srcRect/>
          <a:stretch>
            <a:fillRect/>
          </a:stretch>
        </p:blipFill>
        <p:spPr bwMode="auto">
          <a:xfrm>
            <a:off x="11277600" y="25298400"/>
            <a:ext cx="3287824" cy="4318072"/>
          </a:xfrm>
          <a:prstGeom prst="rect">
            <a:avLst/>
          </a:prstGeom>
          <a:noFill/>
        </p:spPr>
      </p:pic>
      <p:pic>
        <p:nvPicPr>
          <p:cNvPr id="25" name="Picture 24" descr="garlic mustard 01a.png"/>
          <p:cNvPicPr/>
          <p:nvPr/>
        </p:nvPicPr>
        <p:blipFill>
          <a:blip r:embed="rId7" cstate="print"/>
          <a:stretch>
            <a:fillRect/>
          </a:stretch>
        </p:blipFill>
        <p:spPr>
          <a:xfrm>
            <a:off x="10820400" y="14554200"/>
            <a:ext cx="4114800" cy="5791200"/>
          </a:xfrm>
          <a:prstGeom prst="rect">
            <a:avLst/>
          </a:prstGeom>
        </p:spPr>
      </p:pic>
      <p:pic>
        <p:nvPicPr>
          <p:cNvPr id="26" name="Picture 25" descr="stinging nettle 01b.jpg"/>
          <p:cNvPicPr/>
          <p:nvPr/>
        </p:nvPicPr>
        <p:blipFill>
          <a:blip r:embed="rId8" cstate="print"/>
          <a:stretch>
            <a:fillRect/>
          </a:stretch>
        </p:blipFill>
        <p:spPr>
          <a:xfrm>
            <a:off x="21412200" y="18364200"/>
            <a:ext cx="4572000" cy="4648200"/>
          </a:xfrm>
          <a:prstGeom prst="rect">
            <a:avLst/>
          </a:prstGeom>
        </p:spPr>
      </p:pic>
      <p:pic>
        <p:nvPicPr>
          <p:cNvPr id="30" name="Picture 29" descr="subplot 07.jpg"/>
          <p:cNvPicPr/>
          <p:nvPr/>
        </p:nvPicPr>
        <p:blipFill>
          <a:blip r:embed="rId9" cstate="print"/>
          <a:stretch>
            <a:fillRect/>
          </a:stretch>
        </p:blipFill>
        <p:spPr>
          <a:xfrm>
            <a:off x="21564600" y="26670000"/>
            <a:ext cx="5943600" cy="3886200"/>
          </a:xfrm>
          <a:prstGeom prst="rect">
            <a:avLst/>
          </a:prstGeom>
        </p:spPr>
      </p:pic>
      <p:pic>
        <p:nvPicPr>
          <p:cNvPr id="32" name="Picture 31" descr="snakeroot leaf 01.jpg"/>
          <p:cNvPicPr/>
          <p:nvPr/>
        </p:nvPicPr>
        <p:blipFill>
          <a:blip r:embed="rId10" cstate="print"/>
          <a:stretch>
            <a:fillRect/>
          </a:stretch>
        </p:blipFill>
        <p:spPr>
          <a:xfrm>
            <a:off x="22098000" y="23317200"/>
            <a:ext cx="3429000" cy="2971800"/>
          </a:xfrm>
          <a:prstGeom prst="rect">
            <a:avLst/>
          </a:prstGeom>
        </p:spPr>
      </p:pic>
      <p:pic>
        <p:nvPicPr>
          <p:cNvPr id="1026" name="Picture 2" descr="C:\Users\DePauw\Desktop\deer poster\impatiens 01c.png"/>
          <p:cNvPicPr>
            <a:picLocks noChangeAspect="1" noChangeArrowheads="1"/>
          </p:cNvPicPr>
          <p:nvPr/>
        </p:nvPicPr>
        <p:blipFill>
          <a:blip r:embed="rId11" cstate="print"/>
          <a:srcRect/>
          <a:stretch>
            <a:fillRect/>
          </a:stretch>
        </p:blipFill>
        <p:spPr bwMode="auto">
          <a:xfrm>
            <a:off x="21640800" y="14249400"/>
            <a:ext cx="3971146" cy="3733800"/>
          </a:xfrm>
          <a:prstGeom prst="rect">
            <a:avLst/>
          </a:prstGeom>
          <a:noFill/>
        </p:spPr>
      </p:pic>
      <p:sp>
        <p:nvSpPr>
          <p:cNvPr id="39" name="Rectangle 38"/>
          <p:cNvSpPr/>
          <p:nvPr/>
        </p:nvSpPr>
        <p:spPr>
          <a:xfrm>
            <a:off x="13563600" y="12192000"/>
            <a:ext cx="17754600" cy="1752600"/>
          </a:xfrm>
          <a:prstGeom prst="rect">
            <a:avLst/>
          </a:prstGeom>
        </p:spPr>
        <p:txBody>
          <a:bodyPr wrap="square">
            <a:spAutoFit/>
          </a:bodyPr>
          <a:lstStyle/>
          <a:p>
            <a:r>
              <a:rPr lang="en-US" sz="5200" b="1" dirty="0" smtClean="0">
                <a:solidFill>
                  <a:schemeClr val="accent6">
                    <a:lumMod val="75000"/>
                  </a:schemeClr>
                </a:solidFill>
                <a:latin typeface="Arial" pitchFamily="34" charset="0"/>
                <a:ea typeface="Calibri" pitchFamily="34" charset="0"/>
                <a:cs typeface="Arial" pitchFamily="34" charset="0"/>
              </a:rPr>
              <a:t>After four years, there were no significant differences in vegetation between the controls and </a:t>
            </a:r>
            <a:r>
              <a:rPr lang="en-US" sz="5200" b="1" dirty="0" err="1" smtClean="0">
                <a:solidFill>
                  <a:schemeClr val="accent6">
                    <a:lumMod val="75000"/>
                  </a:schemeClr>
                </a:solidFill>
                <a:latin typeface="Arial" pitchFamily="34" charset="0"/>
                <a:ea typeface="Calibri" pitchFamily="34" charset="0"/>
                <a:cs typeface="Arial" pitchFamily="34" charset="0"/>
              </a:rPr>
              <a:t>exclosures</a:t>
            </a:r>
            <a:r>
              <a:rPr lang="en-US" sz="5200" b="1" dirty="0" smtClean="0">
                <a:solidFill>
                  <a:schemeClr val="accent6">
                    <a:lumMod val="75000"/>
                  </a:schemeClr>
                </a:solidFill>
                <a:latin typeface="Arial" pitchFamily="34" charset="0"/>
                <a:ea typeface="Calibri" pitchFamily="34" charset="0"/>
                <a:cs typeface="Arial" pitchFamily="34" charset="0"/>
              </a:rPr>
              <a:t>.</a:t>
            </a:r>
          </a:p>
        </p:txBody>
      </p:sp>
      <p:sp>
        <p:nvSpPr>
          <p:cNvPr id="40" name="Rounded Rectangle 39"/>
          <p:cNvSpPr/>
          <p:nvPr/>
        </p:nvSpPr>
        <p:spPr>
          <a:xfrm>
            <a:off x="14935200" y="14020800"/>
            <a:ext cx="5943600" cy="6629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Garlic mustard</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Non-native invasive plant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Outcompetes native plants   by releasing toxic chemicals through its roots.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More abundant in controls than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but difference was not significant.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Perhaps deer help spread this plant by eating other plants or by trampling other plants, thus providing more growing space for garlic mustard?</a:t>
            </a: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1" name="Rounded Rectangle 40"/>
          <p:cNvSpPr/>
          <p:nvPr/>
        </p:nvSpPr>
        <p:spPr>
          <a:xfrm>
            <a:off x="25984200" y="23241000"/>
            <a:ext cx="5105400" cy="289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Snakeroot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Most abundant plant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No difference between controls and </a:t>
            </a:r>
            <a:r>
              <a:rPr lang="en-US" sz="2800" dirty="0" err="1" smtClean="0">
                <a:solidFill>
                  <a:schemeClr val="tx1"/>
                </a:solidFill>
                <a:latin typeface="Arial" pitchFamily="34" charset="0"/>
                <a:ea typeface="Calibri" pitchFamily="34" charset="0"/>
                <a:cs typeface="Arial" pitchFamily="34" charset="0"/>
              </a:rPr>
              <a:t>exclosures</a:t>
            </a:r>
            <a:endParaRPr lang="en-US" sz="2800" dirty="0" smtClean="0">
              <a:solidFill>
                <a:schemeClr val="tx1"/>
              </a:solidFill>
              <a:latin typeface="Arial" pitchFamily="34" charset="0"/>
              <a:ea typeface="Calibri" pitchFamily="34" charset="0"/>
              <a:cs typeface="Arial" pitchFamily="34" charset="0"/>
            </a:endParaRPr>
          </a:p>
          <a:p>
            <a:pPr marL="342900" indent="-342900">
              <a:buFont typeface="Arial" pitchFamily="34" charset="0"/>
              <a:buChar char="•"/>
            </a:pPr>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3" name="Rounded Rectangle 42"/>
          <p:cNvSpPr/>
          <p:nvPr/>
        </p:nvSpPr>
        <p:spPr>
          <a:xfrm>
            <a:off x="26136600" y="17983200"/>
            <a:ext cx="5943600" cy="518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Stinging nettle</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Leaves and stems are covered with hollow stinging hairs.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Most successful in disturbed areas.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Becoming more abundant along </a:t>
            </a:r>
            <a:r>
              <a:rPr lang="en-US" sz="2800" dirty="0" err="1" smtClean="0">
                <a:solidFill>
                  <a:schemeClr val="tx1"/>
                </a:solidFill>
                <a:latin typeface="Arial" pitchFamily="34" charset="0"/>
                <a:ea typeface="Calibri" pitchFamily="34" charset="0"/>
                <a:cs typeface="Arial" pitchFamily="34" charset="0"/>
              </a:rPr>
              <a:t>Creekside</a:t>
            </a:r>
            <a:r>
              <a:rPr lang="en-US" sz="2800" dirty="0" smtClean="0">
                <a:solidFill>
                  <a:schemeClr val="tx1"/>
                </a:solidFill>
                <a:latin typeface="Arial" pitchFamily="34" charset="0"/>
                <a:ea typeface="Calibri" pitchFamily="34" charset="0"/>
                <a:cs typeface="Arial" pitchFamily="34" charset="0"/>
              </a:rPr>
              <a:t> Trail.</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Perhaps plant communities are affected by more than just the deer.</a:t>
            </a: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4" name="Rounded Rectangle 43"/>
          <p:cNvSpPr/>
          <p:nvPr/>
        </p:nvSpPr>
        <p:spPr>
          <a:xfrm>
            <a:off x="25908000" y="14249400"/>
            <a:ext cx="7848600" cy="3962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Orange jewelweed</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Orange flowers, thick succulent stems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More abundant in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than controls, but difference was not significant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Many web sites on the internet comment that deer love to eat jewelweed!</a:t>
            </a: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5" name="Rounded Rectangle 44"/>
          <p:cNvSpPr/>
          <p:nvPr/>
        </p:nvSpPr>
        <p:spPr>
          <a:xfrm>
            <a:off x="15087600" y="20726400"/>
            <a:ext cx="5943600" cy="533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Spring ephemerals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Spring beauty, </a:t>
            </a:r>
            <a:r>
              <a:rPr lang="en-US" sz="2800" dirty="0" err="1" smtClean="0">
                <a:solidFill>
                  <a:schemeClr val="tx1"/>
                </a:solidFill>
                <a:latin typeface="Arial" pitchFamily="34" charset="0"/>
                <a:ea typeface="Calibri" pitchFamily="34" charset="0"/>
                <a:cs typeface="Arial" pitchFamily="34" charset="0"/>
              </a:rPr>
              <a:t>cutleaf</a:t>
            </a:r>
            <a:r>
              <a:rPr lang="en-US" sz="2800" dirty="0" smtClean="0">
                <a:solidFill>
                  <a:schemeClr val="tx1"/>
                </a:solidFill>
                <a:latin typeface="Arial" pitchFamily="34" charset="0"/>
                <a:ea typeface="Calibri" pitchFamily="34" charset="0"/>
                <a:cs typeface="Arial" pitchFamily="34" charset="0"/>
              </a:rPr>
              <a:t> toothwort, bloodroot, jack-in-the-pulpit, trillium, </a:t>
            </a:r>
            <a:r>
              <a:rPr lang="en-US" sz="2800" dirty="0" err="1" smtClean="0">
                <a:solidFill>
                  <a:schemeClr val="tx1"/>
                </a:solidFill>
                <a:latin typeface="Arial" pitchFamily="34" charset="0"/>
                <a:ea typeface="Calibri" pitchFamily="34" charset="0"/>
                <a:cs typeface="Arial" pitchFamily="34" charset="0"/>
              </a:rPr>
              <a:t>mayapple</a:t>
            </a:r>
            <a:r>
              <a:rPr lang="en-US" sz="2800" dirty="0" smtClean="0">
                <a:solidFill>
                  <a:schemeClr val="tx1"/>
                </a:solidFill>
                <a:latin typeface="Arial" pitchFamily="34" charset="0"/>
                <a:ea typeface="Calibri" pitchFamily="34" charset="0"/>
                <a:cs typeface="Arial" pitchFamily="34" charset="0"/>
              </a:rPr>
              <a:t>, trout lily, Miami mist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Short life cycle</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Grow during April and May</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No difference between controls and </a:t>
            </a:r>
            <a:r>
              <a:rPr lang="en-US" sz="2800" dirty="0" err="1" smtClean="0">
                <a:solidFill>
                  <a:schemeClr val="tx1"/>
                </a:solidFill>
                <a:latin typeface="Arial" pitchFamily="34" charset="0"/>
                <a:ea typeface="Calibri" pitchFamily="34" charset="0"/>
                <a:cs typeface="Arial" pitchFamily="34" charset="0"/>
              </a:rPr>
              <a:t>exclosures</a:t>
            </a:r>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6" name="Rounded Rectangle 45"/>
          <p:cNvSpPr/>
          <p:nvPr/>
        </p:nvSpPr>
        <p:spPr>
          <a:xfrm>
            <a:off x="27584400" y="26746200"/>
            <a:ext cx="5181600" cy="3124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Percent cover of vegetation</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No difference between controls and </a:t>
            </a:r>
            <a:r>
              <a:rPr lang="en-US" sz="2800" dirty="0" err="1" smtClean="0">
                <a:solidFill>
                  <a:schemeClr val="tx1"/>
                </a:solidFill>
                <a:latin typeface="Arial" pitchFamily="34" charset="0"/>
                <a:ea typeface="Calibri" pitchFamily="34" charset="0"/>
                <a:cs typeface="Arial" pitchFamily="34" charset="0"/>
              </a:rPr>
              <a:t>exclosures</a:t>
            </a:r>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pic>
        <p:nvPicPr>
          <p:cNvPr id="47" name="Picture 46" descr="trillium 02b.png"/>
          <p:cNvPicPr/>
          <p:nvPr/>
        </p:nvPicPr>
        <p:blipFill>
          <a:blip r:embed="rId12" cstate="print"/>
          <a:stretch>
            <a:fillRect/>
          </a:stretch>
        </p:blipFill>
        <p:spPr>
          <a:xfrm>
            <a:off x="10820400" y="21107400"/>
            <a:ext cx="4038600" cy="3505200"/>
          </a:xfrm>
          <a:prstGeom prst="rect">
            <a:avLst/>
          </a:prstGeom>
        </p:spPr>
      </p:pic>
      <p:pic>
        <p:nvPicPr>
          <p:cNvPr id="48" name="Picture 47" descr="spring beauty 05c.png"/>
          <p:cNvPicPr/>
          <p:nvPr/>
        </p:nvPicPr>
        <p:blipFill>
          <a:blip r:embed="rId13" cstate="print"/>
          <a:stretch>
            <a:fillRect/>
          </a:stretch>
        </p:blipFill>
        <p:spPr>
          <a:xfrm>
            <a:off x="15163800" y="26365200"/>
            <a:ext cx="5486400" cy="3429000"/>
          </a:xfrm>
          <a:prstGeom prst="rect">
            <a:avLst/>
          </a:prstGeom>
        </p:spPr>
      </p:pic>
      <p:sp>
        <p:nvSpPr>
          <p:cNvPr id="52" name="Rounded Rectangle 51"/>
          <p:cNvSpPr/>
          <p:nvPr/>
        </p:nvSpPr>
        <p:spPr>
          <a:xfrm>
            <a:off x="17297400" y="4114800"/>
            <a:ext cx="12420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chemeClr val="accent6">
                    <a:lumMod val="75000"/>
                  </a:schemeClr>
                </a:solidFill>
                <a:latin typeface="Arial" pitchFamily="34" charset="0"/>
                <a:ea typeface="Calibri" pitchFamily="34" charset="0"/>
                <a:cs typeface="Arial" pitchFamily="34" charset="0"/>
              </a:rPr>
              <a:t>Are the deer eating too many plants?</a:t>
            </a: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pic>
        <p:nvPicPr>
          <p:cNvPr id="3" name="Picture 4" descr="C:\Users\DePauw\Desktop\deer poster\deer exclosure.png"/>
          <p:cNvPicPr>
            <a:picLocks noChangeAspect="1" noChangeArrowheads="1"/>
          </p:cNvPicPr>
          <p:nvPr/>
        </p:nvPicPr>
        <p:blipFill>
          <a:blip r:embed="rId14" cstate="print"/>
          <a:srcRect/>
          <a:stretch>
            <a:fillRect/>
          </a:stretch>
        </p:blipFill>
        <p:spPr bwMode="auto">
          <a:xfrm>
            <a:off x="26670000" y="7010400"/>
            <a:ext cx="5824009" cy="3616258"/>
          </a:xfrm>
          <a:prstGeom prst="rect">
            <a:avLst/>
          </a:prstGeom>
          <a:noFill/>
        </p:spPr>
      </p:pic>
      <p:sp>
        <p:nvSpPr>
          <p:cNvPr id="70" name="Rounded Rectangle 69"/>
          <p:cNvSpPr/>
          <p:nvPr/>
        </p:nvSpPr>
        <p:spPr>
          <a:xfrm>
            <a:off x="34213800" y="6934200"/>
            <a:ext cx="8991600" cy="15697200"/>
          </a:xfrm>
          <a:prstGeom prst="round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chemeClr val="accent6">
                    <a:lumMod val="75000"/>
                  </a:schemeClr>
                </a:solidFill>
                <a:latin typeface="Arial" pitchFamily="34" charset="0"/>
                <a:ea typeface="Calibri" pitchFamily="34" charset="0"/>
                <a:cs typeface="Arial" pitchFamily="34" charset="0"/>
              </a:rPr>
              <a:t>How many deer are in </a:t>
            </a:r>
          </a:p>
          <a:p>
            <a:r>
              <a:rPr lang="en-US" sz="5200" b="1" dirty="0" smtClean="0">
                <a:solidFill>
                  <a:schemeClr val="accent6">
                    <a:lumMod val="75000"/>
                  </a:schemeClr>
                </a:solidFill>
                <a:latin typeface="Arial" pitchFamily="34" charset="0"/>
                <a:ea typeface="Calibri" pitchFamily="34" charset="0"/>
                <a:cs typeface="Arial" pitchFamily="34" charset="0"/>
              </a:rPr>
              <a:t>The Nature Park?</a:t>
            </a:r>
          </a:p>
          <a:p>
            <a:endParaRPr lang="en-US" sz="2800" b="1" dirty="0" smtClean="0">
              <a:solidFill>
                <a:schemeClr val="accent6">
                  <a:lumMod val="75000"/>
                </a:schemeClr>
              </a:solidFill>
              <a:latin typeface="Arial" pitchFamily="34" charset="0"/>
              <a:cs typeface="Arial" pitchFamily="34" charset="0"/>
            </a:endParaRPr>
          </a:p>
          <a:p>
            <a:r>
              <a:rPr lang="en-US" sz="3600" b="1" dirty="0" smtClean="0">
                <a:solidFill>
                  <a:schemeClr val="accent6">
                    <a:lumMod val="75000"/>
                  </a:schemeClr>
                </a:solidFill>
                <a:latin typeface="Arial" pitchFamily="34" charset="0"/>
                <a:cs typeface="Arial" pitchFamily="34" charset="0"/>
              </a:rPr>
              <a:t>Methods</a:t>
            </a:r>
          </a:p>
          <a:p>
            <a:pPr>
              <a:buFont typeface="Arial" pitchFamily="34" charset="0"/>
              <a:buChar char="•"/>
            </a:pPr>
            <a:r>
              <a:rPr lang="en-US" sz="2800" dirty="0" smtClean="0">
                <a:solidFill>
                  <a:schemeClr val="tx1"/>
                </a:solidFill>
                <a:latin typeface="Arial" pitchFamily="34" charset="0"/>
                <a:cs typeface="Arial" pitchFamily="34" charset="0"/>
              </a:rPr>
              <a:t>  Used motion-sensitive trail </a:t>
            </a:r>
          </a:p>
          <a:p>
            <a:r>
              <a:rPr lang="en-US" sz="2800" dirty="0" smtClean="0">
                <a:solidFill>
                  <a:schemeClr val="tx1"/>
                </a:solidFill>
                <a:latin typeface="Arial" pitchFamily="34" charset="0"/>
                <a:cs typeface="Arial" pitchFamily="34" charset="0"/>
              </a:rPr>
              <a:t>   cameras with an infrared flash</a:t>
            </a:r>
          </a:p>
          <a:p>
            <a:pPr>
              <a:buFont typeface="Arial" pitchFamily="34" charset="0"/>
              <a:buChar char="•"/>
            </a:pPr>
            <a:r>
              <a:rPr lang="en-US" sz="2800" dirty="0" smtClean="0">
                <a:solidFill>
                  <a:schemeClr val="tx1"/>
                </a:solidFill>
                <a:latin typeface="Arial" pitchFamily="34" charset="0"/>
                <a:cs typeface="Arial" pitchFamily="34" charset="0"/>
              </a:rPr>
              <a:t>  Set up 5 cameras along active </a:t>
            </a:r>
          </a:p>
          <a:p>
            <a:r>
              <a:rPr lang="en-US" sz="2800" dirty="0" smtClean="0">
                <a:solidFill>
                  <a:schemeClr val="tx1"/>
                </a:solidFill>
                <a:latin typeface="Arial" pitchFamily="34" charset="0"/>
                <a:cs typeface="Arial" pitchFamily="34" charset="0"/>
              </a:rPr>
              <a:t>   deer trails.</a:t>
            </a:r>
          </a:p>
          <a:p>
            <a:endParaRPr lang="en-US" sz="2800" dirty="0" smtClean="0">
              <a:solidFill>
                <a:schemeClr val="tx1"/>
              </a:solidFill>
              <a:latin typeface="Arial" pitchFamily="34" charset="0"/>
              <a:cs typeface="Arial" pitchFamily="34" charset="0"/>
            </a:endParaRPr>
          </a:p>
          <a:p>
            <a:r>
              <a:rPr lang="en-US" sz="3600" b="1" dirty="0" smtClean="0">
                <a:solidFill>
                  <a:schemeClr val="accent6">
                    <a:lumMod val="75000"/>
                  </a:schemeClr>
                </a:solidFill>
                <a:latin typeface="Arial" pitchFamily="34" charset="0"/>
                <a:cs typeface="Arial" pitchFamily="34" charset="0"/>
              </a:rPr>
              <a:t>Results</a:t>
            </a:r>
            <a:r>
              <a:rPr lang="en-US" sz="2800" b="1" dirty="0" smtClean="0">
                <a:solidFill>
                  <a:schemeClr val="accent6">
                    <a:lumMod val="75000"/>
                  </a:schemeClr>
                </a:solidFill>
                <a:latin typeface="Arial" pitchFamily="34" charset="0"/>
                <a:cs typeface="Arial" pitchFamily="34" charset="0"/>
              </a:rPr>
              <a:t>	    </a:t>
            </a:r>
            <a:r>
              <a:rPr lang="en-US" sz="2800" b="1" dirty="0" smtClean="0">
                <a:solidFill>
                  <a:schemeClr val="tx1"/>
                </a:solidFill>
                <a:latin typeface="Arial" pitchFamily="34" charset="0"/>
                <a:cs typeface="Arial" pitchFamily="34" charset="0"/>
              </a:rPr>
              <a:t> </a:t>
            </a:r>
            <a:r>
              <a:rPr lang="en-US" sz="2800" b="1" u="sng" dirty="0" smtClean="0">
                <a:solidFill>
                  <a:schemeClr val="tx1"/>
                </a:solidFill>
                <a:latin typeface="Arial" pitchFamily="34" charset="0"/>
                <a:cs typeface="Arial" pitchFamily="34" charset="0"/>
              </a:rPr>
              <a:t>2008 </a:t>
            </a:r>
            <a:r>
              <a:rPr lang="en-US" sz="2800" b="1" dirty="0" smtClean="0">
                <a:solidFill>
                  <a:schemeClr val="tx1"/>
                </a:solidFill>
                <a:latin typeface="Arial" pitchFamily="34" charset="0"/>
                <a:cs typeface="Arial" pitchFamily="34" charset="0"/>
              </a:rPr>
              <a:t>      </a:t>
            </a:r>
            <a:r>
              <a:rPr lang="en-US" sz="2800" b="1" u="sng" dirty="0" smtClean="0">
                <a:solidFill>
                  <a:schemeClr val="tx1"/>
                </a:solidFill>
                <a:latin typeface="Arial" pitchFamily="34" charset="0"/>
                <a:cs typeface="Arial" pitchFamily="34" charset="0"/>
              </a:rPr>
              <a:t>2009</a:t>
            </a:r>
            <a:endParaRPr lang="en-US" sz="2800" dirty="0" smtClean="0">
              <a:solidFill>
                <a:schemeClr val="tx1"/>
              </a:solidFill>
              <a:latin typeface="Arial" pitchFamily="34" charset="0"/>
              <a:cs typeface="Arial" pitchFamily="34" charset="0"/>
            </a:endParaRPr>
          </a:p>
          <a:p>
            <a:r>
              <a:rPr lang="en-US" sz="2800" dirty="0" smtClean="0">
                <a:solidFill>
                  <a:schemeClr val="tx1"/>
                </a:solidFill>
                <a:latin typeface="Arial" pitchFamily="34" charset="0"/>
                <a:cs typeface="Arial" pitchFamily="34" charset="0"/>
              </a:rPr>
              <a:t>Doe to buck ratio                      4 to1        4 to1</a:t>
            </a:r>
          </a:p>
          <a:p>
            <a:r>
              <a:rPr lang="en-US" sz="2800" dirty="0" smtClean="0">
                <a:solidFill>
                  <a:schemeClr val="tx1"/>
                </a:solidFill>
                <a:latin typeface="Arial" pitchFamily="34" charset="0"/>
                <a:cs typeface="Arial" pitchFamily="34" charset="0"/>
              </a:rPr>
              <a:t>Number of bucks       	      15            16</a:t>
            </a:r>
          </a:p>
          <a:p>
            <a:r>
              <a:rPr lang="en-US" sz="2800" dirty="0" smtClean="0">
                <a:solidFill>
                  <a:schemeClr val="tx1"/>
                </a:solidFill>
                <a:latin typeface="Arial" pitchFamily="34" charset="0"/>
                <a:cs typeface="Arial" pitchFamily="34" charset="0"/>
              </a:rPr>
              <a:t>Number of does         	       64            66</a:t>
            </a:r>
          </a:p>
          <a:p>
            <a:r>
              <a:rPr lang="en-US" sz="2800" dirty="0" smtClean="0">
                <a:solidFill>
                  <a:schemeClr val="tx1"/>
                </a:solidFill>
                <a:latin typeface="Arial" pitchFamily="34" charset="0"/>
                <a:cs typeface="Arial" pitchFamily="34" charset="0"/>
              </a:rPr>
              <a:t>Total                   	       79            82</a:t>
            </a:r>
          </a:p>
          <a:p>
            <a:r>
              <a:rPr lang="en-US" sz="2800" dirty="0" smtClean="0">
                <a:solidFill>
                  <a:schemeClr val="tx1"/>
                </a:solidFill>
                <a:latin typeface="Arial" pitchFamily="34" charset="0"/>
                <a:cs typeface="Arial" pitchFamily="34" charset="0"/>
              </a:rPr>
              <a:t>Number of deer per sq. km	       40            40</a:t>
            </a:r>
          </a:p>
          <a:p>
            <a:endParaRPr lang="en-US" sz="2800" dirty="0" smtClean="0">
              <a:solidFill>
                <a:schemeClr val="tx1"/>
              </a:solidFill>
              <a:latin typeface="Arial" pitchFamily="34" charset="0"/>
              <a:cs typeface="Arial" pitchFamily="34" charset="0"/>
            </a:endParaRPr>
          </a:p>
          <a:p>
            <a:r>
              <a:rPr lang="en-US" sz="3600" b="1" dirty="0" smtClean="0">
                <a:solidFill>
                  <a:schemeClr val="accent6">
                    <a:lumMod val="75000"/>
                  </a:schemeClr>
                </a:solidFill>
                <a:latin typeface="Arial" pitchFamily="34" charset="0"/>
                <a:cs typeface="Arial" pitchFamily="34" charset="0"/>
              </a:rPr>
              <a:t>Observed vs. ideal population size</a:t>
            </a:r>
          </a:p>
          <a:p>
            <a:r>
              <a:rPr lang="en-US" sz="2800" dirty="0" smtClean="0">
                <a:solidFill>
                  <a:schemeClr val="tx1"/>
                </a:solidFill>
                <a:latin typeface="Arial" pitchFamily="34" charset="0"/>
                <a:cs typeface="Arial" pitchFamily="34" charset="0"/>
              </a:rPr>
              <a:t>The ideal population size is 10 deer per square kilometer.  </a:t>
            </a:r>
            <a:r>
              <a:rPr lang="en-US" sz="2800" dirty="0" smtClean="0">
                <a:solidFill>
                  <a:srgbClr val="000000"/>
                </a:solidFill>
                <a:latin typeface="Arial" pitchFamily="34" charset="0"/>
                <a:ea typeface="Calibri" pitchFamily="34" charset="0"/>
                <a:cs typeface="Arial" pitchFamily="34" charset="0"/>
              </a:rPr>
              <a:t>The observed number of deer (40 per sq. km) in the Nature Park is four times higher than ideal number of deer (10 deer per sq. km). </a:t>
            </a:r>
          </a:p>
          <a:p>
            <a:pPr lvl="0" defTabSz="914400" eaLnBrk="0" fontAlgn="base" hangingPunct="0">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lvl="0" defTabSz="914400" eaLnBrk="0" fontAlgn="base" hangingPunct="0">
              <a:spcBef>
                <a:spcPct val="0"/>
              </a:spcBef>
              <a:spcAft>
                <a:spcPct val="0"/>
              </a:spcAft>
            </a:pPr>
            <a:r>
              <a:rPr lang="en-US" sz="3600" b="1" dirty="0" smtClean="0">
                <a:solidFill>
                  <a:schemeClr val="accent6">
                    <a:lumMod val="75000"/>
                  </a:schemeClr>
                </a:solidFill>
                <a:latin typeface="Arial" pitchFamily="34" charset="0"/>
                <a:ea typeface="Calibri" pitchFamily="34" charset="0"/>
                <a:cs typeface="Arial" pitchFamily="34" charset="0"/>
              </a:rPr>
              <a:t>But these data should be interpreted with caution…</a:t>
            </a:r>
          </a:p>
          <a:p>
            <a:pPr lvl="0">
              <a:buFont typeface="Arial" pitchFamily="34" charset="0"/>
              <a:buChar char="•"/>
            </a:pPr>
            <a:r>
              <a:rPr lang="en-US" sz="2800" dirty="0" smtClean="0">
                <a:solidFill>
                  <a:schemeClr val="tx1"/>
                </a:solidFill>
                <a:latin typeface="Arial" pitchFamily="34" charset="0"/>
                <a:cs typeface="Arial" pitchFamily="34" charset="0"/>
              </a:rPr>
              <a:t>  Deer continuously move </a:t>
            </a:r>
          </a:p>
          <a:p>
            <a:pPr lvl="0"/>
            <a:r>
              <a:rPr lang="en-US" sz="2800" dirty="0" smtClean="0">
                <a:solidFill>
                  <a:schemeClr val="tx1"/>
                </a:solidFill>
                <a:latin typeface="Arial" pitchFamily="34" charset="0"/>
                <a:cs typeface="Arial" pitchFamily="34" charset="0"/>
              </a:rPr>
              <a:t>   in and out of the park.</a:t>
            </a:r>
          </a:p>
          <a:p>
            <a:pPr lvl="0">
              <a:buFont typeface="Arial" pitchFamily="34" charset="0"/>
              <a:buChar char="•"/>
            </a:pPr>
            <a:r>
              <a:rPr lang="en-US" sz="2800" dirty="0" smtClean="0">
                <a:solidFill>
                  <a:schemeClr val="tx1"/>
                </a:solidFill>
                <a:latin typeface="Arial" pitchFamily="34" charset="0"/>
                <a:cs typeface="Arial" pitchFamily="34" charset="0"/>
              </a:rPr>
              <a:t>  There is hunting pressure</a:t>
            </a:r>
          </a:p>
          <a:p>
            <a:pPr lvl="0"/>
            <a:r>
              <a:rPr lang="en-US" sz="2800" dirty="0" smtClean="0">
                <a:solidFill>
                  <a:schemeClr val="tx1"/>
                </a:solidFill>
                <a:latin typeface="Arial" pitchFamily="34" charset="0"/>
                <a:cs typeface="Arial" pitchFamily="34" charset="0"/>
              </a:rPr>
              <a:t>   outside the park.</a:t>
            </a:r>
          </a:p>
          <a:p>
            <a:pPr lvl="0">
              <a:buFont typeface="Arial" pitchFamily="34" charset="0"/>
              <a:buChar char="•"/>
            </a:pPr>
            <a:r>
              <a:rPr lang="en-US" sz="2800" dirty="0" smtClean="0">
                <a:solidFill>
                  <a:schemeClr val="tx1"/>
                </a:solidFill>
                <a:latin typeface="Arial" pitchFamily="34" charset="0"/>
                <a:cs typeface="Arial" pitchFamily="34" charset="0"/>
              </a:rPr>
              <a:t>  The park was established</a:t>
            </a:r>
          </a:p>
          <a:p>
            <a:pPr lvl="0"/>
            <a:r>
              <a:rPr lang="en-US" sz="2800" dirty="0" smtClean="0">
                <a:solidFill>
                  <a:schemeClr val="tx1"/>
                </a:solidFill>
                <a:latin typeface="Arial" pitchFamily="34" charset="0"/>
                <a:cs typeface="Arial" pitchFamily="34" charset="0"/>
              </a:rPr>
              <a:t>   only 8 years ago.</a:t>
            </a:r>
          </a:p>
          <a:p>
            <a:pPr lvl="0">
              <a:buFont typeface="Arial" pitchFamily="34" charset="0"/>
              <a:buChar char="•"/>
            </a:pPr>
            <a:r>
              <a:rPr lang="en-US" sz="2800" dirty="0" smtClean="0">
                <a:solidFill>
                  <a:schemeClr val="tx1"/>
                </a:solidFill>
                <a:latin typeface="Arial" pitchFamily="34" charset="0"/>
                <a:cs typeface="Arial" pitchFamily="34" charset="0"/>
              </a:rPr>
              <a:t>  Brown County State Park is </a:t>
            </a:r>
          </a:p>
          <a:p>
            <a:pPr lvl="0"/>
            <a:r>
              <a:rPr lang="en-US" sz="2800" dirty="0" smtClean="0">
                <a:solidFill>
                  <a:schemeClr val="tx1"/>
                </a:solidFill>
                <a:latin typeface="Arial" pitchFamily="34" charset="0"/>
                <a:cs typeface="Arial" pitchFamily="34" charset="0"/>
              </a:rPr>
              <a:t>   30 times larger than the DePauw Nature Park.</a:t>
            </a:r>
          </a:p>
          <a:p>
            <a:pPr lvl="0"/>
            <a:endParaRPr lang="en-US" sz="2800" dirty="0" smtClean="0">
              <a:solidFill>
                <a:schemeClr val="tx1"/>
              </a:solidFill>
              <a:latin typeface="Arial" pitchFamily="34" charset="0"/>
              <a:cs typeface="Arial" pitchFamily="34" charset="0"/>
            </a:endParaRPr>
          </a:p>
          <a:p>
            <a:pPr lvl="0"/>
            <a:r>
              <a:rPr lang="en-US" sz="2800" dirty="0" smtClean="0">
                <a:solidFill>
                  <a:schemeClr val="tx1"/>
                </a:solidFill>
                <a:latin typeface="Arial" pitchFamily="34" charset="0"/>
                <a:cs typeface="Arial" pitchFamily="34" charset="0"/>
              </a:rPr>
              <a:t>   </a:t>
            </a:r>
          </a:p>
          <a:p>
            <a:pPr lvl="0"/>
            <a:endParaRPr lang="en-US" sz="2800" dirty="0" smtClean="0">
              <a:solidFill>
                <a:schemeClr val="tx1"/>
              </a:solidFill>
              <a:latin typeface="Arial" pitchFamily="34" charset="0"/>
              <a:cs typeface="Arial" pitchFamily="34" charset="0"/>
            </a:endParaRPr>
          </a:p>
          <a:p>
            <a:pPr lvl="0" defTabSz="914400" eaLnBrk="0" fontAlgn="base" hangingPunct="0">
              <a:spcBef>
                <a:spcPct val="0"/>
              </a:spcBef>
              <a:spcAft>
                <a:spcPct val="0"/>
              </a:spcAft>
            </a:pPr>
            <a:endParaRPr lang="en-US" sz="2800" b="1" dirty="0" smtClean="0">
              <a:solidFill>
                <a:schemeClr val="accent6">
                  <a:lumMod val="75000"/>
                </a:schemeClr>
              </a:solidFill>
              <a:latin typeface="Arial" pitchFamily="34" charset="0"/>
              <a:ea typeface="Calibri" pitchFamily="34" charset="0"/>
              <a:cs typeface="Arial" pitchFamily="34" charset="0"/>
            </a:endParaRPr>
          </a:p>
          <a:p>
            <a:pPr lvl="0" defTabSz="914400" eaLnBrk="0" fontAlgn="base" hangingPunct="0">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lvl="0" defTabSz="914400" eaLnBrk="0" fontAlgn="base" hangingPunct="0">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 </a:t>
            </a:r>
            <a:endParaRPr lang="en-US" sz="900" dirty="0" smtClean="0">
              <a:solidFill>
                <a:schemeClr val="tx1"/>
              </a:solidFill>
              <a:latin typeface="Arial"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pic>
        <p:nvPicPr>
          <p:cNvPr id="61" name="foreImageSjElement4_img" descr="http://images.cabelas.com/is/image/cabelas/s7_419342_999_01?rgn=0,0,843,1155&amp;scl=3.039473684210526&amp;fmt=jpeg&amp;id=3OAVJMltQdabslonIDZ2kr"/>
          <p:cNvPicPr/>
          <p:nvPr/>
        </p:nvPicPr>
        <p:blipFill>
          <a:blip r:embed="rId15" cstate="print"/>
          <a:srcRect/>
          <a:stretch>
            <a:fillRect/>
          </a:stretch>
        </p:blipFill>
        <p:spPr bwMode="auto">
          <a:xfrm>
            <a:off x="40538400" y="9067800"/>
            <a:ext cx="2031816" cy="2788920"/>
          </a:xfrm>
          <a:prstGeom prst="rect">
            <a:avLst/>
          </a:prstGeom>
          <a:noFill/>
          <a:ln w="9525">
            <a:noFill/>
            <a:miter lim="800000"/>
            <a:headEnd/>
            <a:tailEnd/>
          </a:ln>
        </p:spPr>
      </p:pic>
      <p:pic>
        <p:nvPicPr>
          <p:cNvPr id="65" name="il_fi" descr="http://jeffrey-feldman.typepad.com/photos/uncategorized/caution.jpg"/>
          <p:cNvPicPr>
            <a:picLocks noChangeAspect="1" noChangeArrowheads="1"/>
          </p:cNvPicPr>
          <p:nvPr/>
        </p:nvPicPr>
        <p:blipFill>
          <a:blip r:embed="rId16" cstate="print"/>
          <a:srcRect/>
          <a:stretch>
            <a:fillRect/>
          </a:stretch>
        </p:blipFill>
        <p:spPr bwMode="auto">
          <a:xfrm>
            <a:off x="40233600" y="19126200"/>
            <a:ext cx="2377509" cy="2362200"/>
          </a:xfrm>
          <a:prstGeom prst="rect">
            <a:avLst/>
          </a:prstGeom>
          <a:noFill/>
        </p:spPr>
      </p:pic>
      <p:sp>
        <p:nvSpPr>
          <p:cNvPr id="73" name="Rectangle 2"/>
          <p:cNvSpPr>
            <a:spLocks noChangeArrowheads="1"/>
          </p:cNvSpPr>
          <p:nvPr/>
        </p:nvSpPr>
        <p:spPr bwMode="auto">
          <a:xfrm>
            <a:off x="685800" y="24764644"/>
            <a:ext cx="8763000" cy="4801314"/>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45720" tIns="45720" rIns="45720" bIns="45720" numCol="1" anchor="ctr" anchorCtr="0" compatLnSpc="1">
            <a:prstTxWarp prst="textNoShape">
              <a:avLst/>
            </a:prstTxWarp>
            <a:spAutoFit/>
          </a:bodyPr>
          <a:lstStyle/>
          <a:p>
            <a:pPr lvl="0" defTabSz="914400" fontAlgn="base">
              <a:spcBef>
                <a:spcPct val="0"/>
              </a:spcBef>
              <a:spcAft>
                <a:spcPct val="0"/>
              </a:spcAft>
            </a:pPr>
            <a:r>
              <a:rPr lang="en-US" sz="5200" b="1" dirty="0" smtClean="0">
                <a:solidFill>
                  <a:schemeClr val="accent6">
                    <a:lumMod val="75000"/>
                  </a:schemeClr>
                </a:solidFill>
                <a:latin typeface="Arial" pitchFamily="34" charset="0"/>
                <a:cs typeface="Arial" pitchFamily="34" charset="0"/>
              </a:rPr>
              <a:t>Research Questions</a:t>
            </a: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The questions that have come up since the DePauw Nature Park was established are:  </a:t>
            </a:r>
          </a:p>
          <a:p>
            <a:pPr marL="685800" indent="-28575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How many deer are in the park?  </a:t>
            </a:r>
          </a:p>
          <a:p>
            <a:pPr marL="685800" indent="-28575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Are there too many deer in the park?  </a:t>
            </a:r>
          </a:p>
          <a:p>
            <a:pPr marL="400050" indent="11430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  Are the deer eating too many plants?  </a:t>
            </a:r>
          </a:p>
          <a:p>
            <a:pPr marL="400050" indent="11430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  Is the forest floor devoid of vegetation?</a:t>
            </a:r>
          </a:p>
          <a:p>
            <a:pPr marL="685800" indent="-28575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Should we allow hunting on a limited basis to control the deer population? </a:t>
            </a:r>
          </a:p>
        </p:txBody>
      </p:sp>
      <p:sp>
        <p:nvSpPr>
          <p:cNvPr id="74" name="Rectangle 2"/>
          <p:cNvSpPr>
            <a:spLocks noChangeArrowheads="1"/>
          </p:cNvSpPr>
          <p:nvPr/>
        </p:nvSpPr>
        <p:spPr bwMode="auto">
          <a:xfrm>
            <a:off x="34290000" y="23241000"/>
            <a:ext cx="8763000" cy="4801314"/>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45720" tIns="45720" rIns="45720" bIns="45720" numCol="1" anchor="ctr" anchorCtr="0" compatLnSpc="1">
            <a:prstTxWarp prst="textNoShape">
              <a:avLst/>
            </a:prstTxWarp>
            <a:spAutoFit/>
          </a:bodyPr>
          <a:lstStyle/>
          <a:p>
            <a:pPr lvl="0" defTabSz="914400" fontAlgn="base">
              <a:spcBef>
                <a:spcPct val="0"/>
              </a:spcBef>
              <a:spcAft>
                <a:spcPct val="0"/>
              </a:spcAft>
            </a:pPr>
            <a:r>
              <a:rPr lang="en-US" sz="5200" b="1" dirty="0" smtClean="0">
                <a:solidFill>
                  <a:schemeClr val="accent6">
                    <a:lumMod val="75000"/>
                  </a:schemeClr>
                </a:solidFill>
                <a:latin typeface="Arial" pitchFamily="34" charset="0"/>
                <a:cs typeface="Arial" pitchFamily="34" charset="0"/>
              </a:rPr>
              <a:t>Recommendations</a:t>
            </a:r>
          </a:p>
          <a:p>
            <a:pPr lvl="0" defTabSz="914400" fontAlgn="base">
              <a:spcBef>
                <a:spcPct val="0"/>
              </a:spcBef>
              <a:spcAft>
                <a:spcPct val="0"/>
              </a:spcAft>
              <a:buFont typeface="Arial" pitchFamily="34" charset="0"/>
              <a:buChar char="•"/>
            </a:pPr>
            <a:r>
              <a:rPr lang="en-US" sz="2800" b="1" dirty="0" smtClean="0">
                <a:latin typeface="Arial" pitchFamily="34" charset="0"/>
                <a:cs typeface="Arial" pitchFamily="34" charset="0"/>
              </a:rPr>
              <a:t>  </a:t>
            </a:r>
            <a:r>
              <a:rPr lang="en-US" sz="2800" dirty="0" smtClean="0">
                <a:latin typeface="Arial" pitchFamily="34" charset="0"/>
                <a:cs typeface="Arial" pitchFamily="34" charset="0"/>
              </a:rPr>
              <a:t>There are lots of deer in the park, but the deer are </a:t>
            </a:r>
          </a:p>
          <a:p>
            <a:pPr lvl="0" defTabSz="914400" fontAlgn="base">
              <a:spcBef>
                <a:spcPct val="0"/>
              </a:spcBef>
              <a:spcAft>
                <a:spcPct val="0"/>
              </a:spcAft>
            </a:pPr>
            <a:r>
              <a:rPr lang="en-US" sz="2800" dirty="0" smtClean="0">
                <a:latin typeface="Arial" pitchFamily="34" charset="0"/>
                <a:cs typeface="Arial" pitchFamily="34" charset="0"/>
              </a:rPr>
              <a:t>   not affecting the vegetation, yet.</a:t>
            </a:r>
          </a:p>
          <a:p>
            <a:pPr lvl="0" defTabSz="914400" fontAlgn="base">
              <a:spcBef>
                <a:spcPct val="0"/>
              </a:spcBef>
              <a:spcAft>
                <a:spcPct val="0"/>
              </a:spcAft>
              <a:buFont typeface="Arial" pitchFamily="34" charset="0"/>
              <a:buChar char="•"/>
            </a:pPr>
            <a:r>
              <a:rPr lang="en-US" sz="2800" dirty="0" smtClean="0">
                <a:latin typeface="Arial" pitchFamily="34" charset="0"/>
                <a:cs typeface="Arial" pitchFamily="34" charset="0"/>
              </a:rPr>
              <a:t>  We don’t need to control the deer population, yet.</a:t>
            </a:r>
          </a:p>
          <a:p>
            <a:pPr lvl="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  We will continue monitoring vegetation in the </a:t>
            </a:r>
          </a:p>
          <a:p>
            <a:pPr lvl="0"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   controls and </a:t>
            </a:r>
            <a:r>
              <a:rPr lang="en-US" sz="2800" dirty="0" err="1" smtClean="0">
                <a:solidFill>
                  <a:srgbClr val="000000"/>
                </a:solidFill>
                <a:latin typeface="Arial" pitchFamily="34" charset="0"/>
                <a:ea typeface="Calibri" pitchFamily="34" charset="0"/>
                <a:cs typeface="Arial" pitchFamily="34" charset="0"/>
              </a:rPr>
              <a:t>exclosures</a:t>
            </a:r>
            <a:r>
              <a:rPr lang="en-US" sz="2800" dirty="0" smtClean="0">
                <a:solidFill>
                  <a:srgbClr val="000000"/>
                </a:solidFill>
                <a:latin typeface="Arial" pitchFamily="34" charset="0"/>
                <a:ea typeface="Calibri" pitchFamily="34" charset="0"/>
                <a:cs typeface="Arial" pitchFamily="34" charset="0"/>
              </a:rPr>
              <a:t>.</a:t>
            </a:r>
          </a:p>
          <a:p>
            <a:pPr lvl="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  We will continue to be vigilant  and committed to </a:t>
            </a:r>
          </a:p>
          <a:p>
            <a:pPr lvl="0"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   the ecological restoration and stewardship of the </a:t>
            </a:r>
          </a:p>
          <a:p>
            <a:pPr lvl="0"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   DePauw Nature Park.</a:t>
            </a:r>
          </a:p>
        </p:txBody>
      </p:sp>
      <p:pic>
        <p:nvPicPr>
          <p:cNvPr id="37" name="Picture 6" descr="deer exclosure diagram"/>
          <p:cNvPicPr>
            <a:picLocks noChangeAspect="1" noChangeArrowheads="1"/>
          </p:cNvPicPr>
          <p:nvPr/>
        </p:nvPicPr>
        <p:blipFill>
          <a:blip r:embed="rId17" cstate="print"/>
          <a:srcRect/>
          <a:stretch>
            <a:fillRect/>
          </a:stretch>
        </p:blipFill>
        <p:spPr bwMode="auto">
          <a:xfrm>
            <a:off x="29413200" y="4191000"/>
            <a:ext cx="2602523" cy="2440555"/>
          </a:xfrm>
          <a:prstGeom prst="rect">
            <a:avLst/>
          </a:prstGeom>
          <a:noFill/>
        </p:spPr>
      </p:pic>
      <p:sp>
        <p:nvSpPr>
          <p:cNvPr id="75" name="Rectangle 2"/>
          <p:cNvSpPr>
            <a:spLocks noChangeArrowheads="1"/>
          </p:cNvSpPr>
          <p:nvPr/>
        </p:nvSpPr>
        <p:spPr bwMode="auto">
          <a:xfrm>
            <a:off x="34290000" y="28498800"/>
            <a:ext cx="8763000" cy="2281476"/>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45720" tIns="45720" rIns="45720" bIns="45720" numCol="1" anchor="ctr" anchorCtr="0" compatLnSpc="1">
            <a:prstTxWarp prst="textNoShape">
              <a:avLst/>
            </a:prstTxWarp>
            <a:spAutoFit/>
          </a:bodyPr>
          <a:lstStyle/>
          <a:p>
            <a:pPr lvl="0" defTabSz="914400" fontAlgn="base">
              <a:spcBef>
                <a:spcPct val="0"/>
              </a:spcBef>
              <a:spcAft>
                <a:spcPct val="0"/>
              </a:spcAft>
            </a:pPr>
            <a:r>
              <a:rPr lang="en-US" sz="3200" b="1" dirty="0" smtClean="0">
                <a:solidFill>
                  <a:schemeClr val="accent6">
                    <a:lumMod val="75000"/>
                  </a:schemeClr>
                </a:solidFill>
                <a:latin typeface="Arial" pitchFamily="34" charset="0"/>
                <a:cs typeface="Arial" pitchFamily="34" charset="0"/>
              </a:rPr>
              <a:t>Acknowledgments</a:t>
            </a:r>
          </a:p>
          <a:p>
            <a:pPr lvl="0" defTabSz="914400" fontAlgn="base">
              <a:spcBef>
                <a:spcPct val="0"/>
              </a:spcBef>
              <a:spcAft>
                <a:spcPct val="0"/>
              </a:spcAft>
            </a:pPr>
            <a:r>
              <a:rPr lang="en-US" sz="2400" dirty="0" smtClean="0">
                <a:latin typeface="Arial" pitchFamily="34" charset="0"/>
                <a:cs typeface="Arial" pitchFamily="34" charset="0"/>
              </a:rPr>
              <a:t>We thank the many students and faculty members who helped us collect and analyze data and contributed to discussions of these issues.  We thank Brien </a:t>
            </a:r>
            <a:r>
              <a:rPr lang="en-US" sz="2400" dirty="0" err="1" smtClean="0">
                <a:latin typeface="Arial" pitchFamily="34" charset="0"/>
                <a:cs typeface="Arial" pitchFamily="34" charset="0"/>
              </a:rPr>
              <a:t>Holsapple</a:t>
            </a:r>
            <a:r>
              <a:rPr lang="en-US" sz="2400" dirty="0" smtClean="0">
                <a:latin typeface="Arial" pitchFamily="34" charset="0"/>
                <a:cs typeface="Arial" pitchFamily="34" charset="0"/>
              </a:rPr>
              <a:t> for helping with set-up and maintenance of the deer </a:t>
            </a:r>
            <a:r>
              <a:rPr lang="en-US" sz="2400" dirty="0" err="1" smtClean="0">
                <a:latin typeface="Arial" pitchFamily="34" charset="0"/>
                <a:cs typeface="Arial" pitchFamily="34" charset="0"/>
              </a:rPr>
              <a:t>exclosures</a:t>
            </a:r>
            <a:r>
              <a:rPr lang="en-US" sz="2400" dirty="0" smtClean="0">
                <a:latin typeface="Arial" pitchFamily="34" charset="0"/>
                <a:cs typeface="Arial" pitchFamily="34" charset="0"/>
              </a:rPr>
              <a:t>.</a:t>
            </a:r>
            <a:endParaRPr lang="en-US" sz="2400" dirty="0" smtClean="0">
              <a:solidFill>
                <a:srgbClr val="000000"/>
              </a:solidFill>
              <a:latin typeface="Arial" pitchFamily="34" charset="0"/>
              <a:ea typeface="Calibri" pitchFamily="34" charset="0"/>
              <a:cs typeface="Arial"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4239</TotalTime>
  <Words>766</Words>
  <Application>Microsoft Office PowerPoint</Application>
  <PresentationFormat>Custom</PresentationFormat>
  <Paragraphs>152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Depauw</dc:creator>
  <cp:lastModifiedBy>Vanessa Fox</cp:lastModifiedBy>
  <cp:revision>60</cp:revision>
  <dcterms:created xsi:type="dcterms:W3CDTF">2011-08-04T17:11:07Z</dcterms:created>
  <dcterms:modified xsi:type="dcterms:W3CDTF">2012-10-26T20:46:34Z</dcterms:modified>
</cp:coreProperties>
</file>