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14715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Amanda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Amanda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Amanda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Amanda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Amanda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Amanda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/>
              <a:t>Amanda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3886198"/>
            <a:ext cx="9144000" cy="2971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x="0" y="3886198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2157750"/>
            <a:ext cx="7772400" cy="165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3953037"/>
            <a:ext cx="7772400" cy="12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50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503571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150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0" y="1503571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150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x="0" y="1503571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5633442"/>
            <a:ext cx="9144000" cy="1224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0" y="5633442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285750" algn="l" rtl="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228600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685800" y="671225"/>
            <a:ext cx="7772400" cy="313709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Effect of Human Activity on Deer Frequency in the DePauw University Nature Park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685800" y="3953037"/>
            <a:ext cx="7772400" cy="12594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3000"/>
              <a:t>Amanda Faulkenberg and Caitlin Cleary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0" y="-104923"/>
            <a:ext cx="9144002" cy="706784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Methods: Photograph Data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8 cameras total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4 in Quarry Hillside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4 in Quarry South</a:t>
            </a:r>
          </a:p>
          <a:p>
            <a:pPr marL="4572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Located in each </a:t>
            </a:r>
          </a:p>
          <a:p>
            <a:pPr lvl="0" rtl="0">
              <a:buNone/>
            </a:pPr>
            <a:r>
              <a:rPr lang="en" sz="2400"/>
              <a:t>     plot along deer </a:t>
            </a:r>
          </a:p>
          <a:p>
            <a:pPr lvl="0" rtl="0">
              <a:buNone/>
            </a:pPr>
            <a:r>
              <a:rPr lang="en" sz="2400"/>
              <a:t>     trails (roughly ten</a:t>
            </a:r>
          </a:p>
          <a:p>
            <a:pPr lvl="0" rtl="0">
              <a:buNone/>
            </a:pPr>
            <a:r>
              <a:rPr lang="en" sz="2400"/>
              <a:t>	meters away)</a:t>
            </a:r>
          </a:p>
          <a:p>
            <a:pPr marL="457200" lvl="0" indent="-419100" rtl="0">
              <a:buClr>
                <a:schemeClr val="dk2"/>
              </a:buClr>
              <a:buSzPct val="208333"/>
              <a:buFont typeface="Arial"/>
              <a:buChar char="•"/>
            </a:pPr>
            <a:r>
              <a:rPr lang="en" sz="2400"/>
              <a:t>Cameras used: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Moultrie</a:t>
            </a:r>
          </a:p>
          <a:p>
            <a:endParaRPr lang="en"/>
          </a:p>
          <a:p>
            <a:endParaRPr lang="en"/>
          </a:p>
        </p:txBody>
      </p:sp>
      <p:sp>
        <p:nvSpPr>
          <p:cNvPr id="107" name="Shape 107"/>
          <p:cNvSpPr/>
          <p:nvPr/>
        </p:nvSpPr>
        <p:spPr>
          <a:xfrm>
            <a:off x="3745725" y="1889413"/>
            <a:ext cx="4797839" cy="359332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Statistical Analysis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Kruskal-Wallis Nonparametric Test </a:t>
            </a:r>
          </a:p>
        </p:txBody>
      </p:sp>
      <p:sp>
        <p:nvSpPr>
          <p:cNvPr id="114" name="Shape 114"/>
          <p:cNvSpPr/>
          <p:nvPr/>
        </p:nvSpPr>
        <p:spPr>
          <a:xfrm>
            <a:off x="1676400" y="2219325"/>
            <a:ext cx="5791200" cy="44862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Results: Trails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3429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1800"/>
              <a:t>Significantly more total deer trail area in the Quarry South Plots (Kruskal-Wallis, p=0.008)</a:t>
            </a:r>
          </a:p>
        </p:txBody>
      </p:sp>
      <p:sp>
        <p:nvSpPr>
          <p:cNvPr id="121" name="Shape 121"/>
          <p:cNvSpPr/>
          <p:nvPr/>
        </p:nvSpPr>
        <p:spPr>
          <a:xfrm>
            <a:off x="1330524" y="2393415"/>
            <a:ext cx="6482950" cy="428004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Results: Photograph Data </a:t>
            </a:r>
          </a:p>
        </p:txBody>
      </p:sp>
      <p:sp>
        <p:nvSpPr>
          <p:cNvPr id="127" name="Shape 127"/>
          <p:cNvSpPr/>
          <p:nvPr/>
        </p:nvSpPr>
        <p:spPr>
          <a:xfrm>
            <a:off x="1052591" y="2383800"/>
            <a:ext cx="7038817" cy="42511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3429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1800"/>
              <a:t>Not Significant (Kruskal-Wallis, p=0.057)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Supplementary Data: Leaf Litter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470781" y="1618602"/>
            <a:ext cx="8216018" cy="49492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Supplementary Data: Time of movement</a:t>
            </a:r>
          </a:p>
        </p:txBody>
      </p:sp>
      <p:sp>
        <p:nvSpPr>
          <p:cNvPr id="141" name="Shape 141"/>
          <p:cNvSpPr/>
          <p:nvPr/>
        </p:nvSpPr>
        <p:spPr>
          <a:xfrm>
            <a:off x="1165738" y="1738313"/>
            <a:ext cx="6592223" cy="494852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Supplementary Data: Trees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3429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1800"/>
              <a:t>Significantly more trees in the Quarry Hillside plots (Kruskal-Wallis, p=0.008)</a:t>
            </a:r>
          </a:p>
        </p:txBody>
      </p:sp>
      <p:sp>
        <p:nvSpPr>
          <p:cNvPr id="148" name="Shape 148"/>
          <p:cNvSpPr/>
          <p:nvPr/>
        </p:nvSpPr>
        <p:spPr>
          <a:xfrm>
            <a:off x="948274" y="2264715"/>
            <a:ext cx="7247451" cy="448612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/>
              <a:t>Conflicting results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Many trails in Quarry South but small number of deer.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Many deer in Quarry Hillside but small amount of trails.</a:t>
            </a:r>
          </a:p>
          <a:p>
            <a:endParaRPr lang="en"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1783759" y="106717"/>
            <a:ext cx="5313537" cy="319874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60" name="Shape 160"/>
          <p:cNvSpPr/>
          <p:nvPr/>
        </p:nvSpPr>
        <p:spPr>
          <a:xfrm>
            <a:off x="1786208" y="3305461"/>
            <a:ext cx="5296174" cy="349506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Introduction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Idea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Motivation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Previous Research</a:t>
            </a:r>
          </a:p>
          <a:p>
            <a:endParaRPr lang="en"/>
          </a:p>
        </p:txBody>
      </p:sp>
      <p:sp>
        <p:nvSpPr>
          <p:cNvPr id="41" name="Shape 41"/>
          <p:cNvSpPr/>
          <p:nvPr/>
        </p:nvSpPr>
        <p:spPr>
          <a:xfrm>
            <a:off x="5251853" y="1676400"/>
            <a:ext cx="3680837" cy="494830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2" name="Shape 42"/>
          <p:cNvSpPr/>
          <p:nvPr/>
        </p:nvSpPr>
        <p:spPr>
          <a:xfrm>
            <a:off x="457200" y="3267022"/>
            <a:ext cx="4477399" cy="33576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What Next?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Consistent Cameras? 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Implications of the understory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Use of man-made trails</a:t>
            </a:r>
          </a:p>
          <a:p>
            <a:endParaRPr lang="en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Tree obstructions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486584" y="364939"/>
            <a:ext cx="8170830" cy="61281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Connection to Conservation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Are humans going to negatively affect deer?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humans are a perceived threat</a:t>
            </a:r>
          </a:p>
          <a:p>
            <a:endParaRPr lang="en"/>
          </a:p>
          <a:p>
            <a:endParaRPr lang="en"/>
          </a:p>
          <a:p>
            <a:endParaRPr lang="en"/>
          </a:p>
        </p:txBody>
      </p:sp>
      <p:sp>
        <p:nvSpPr>
          <p:cNvPr id="49" name="Shape 49"/>
          <p:cNvSpPr/>
          <p:nvPr/>
        </p:nvSpPr>
        <p:spPr>
          <a:xfrm>
            <a:off x="4717044" y="3406420"/>
            <a:ext cx="4213831" cy="316147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0" name="Shape 50"/>
          <p:cNvSpPr/>
          <p:nvPr/>
        </p:nvSpPr>
        <p:spPr>
          <a:xfrm>
            <a:off x="206250" y="3515882"/>
            <a:ext cx="4302212" cy="294255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/>
              <a:t>Hypotheses and Predictions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rgbClr val="434343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Deer trails will be more abundant in the study area further from the human hiking trails compared to those plots found in the area closest to the trails.  </a:t>
            </a:r>
          </a:p>
          <a:p>
            <a:pPr marL="457200" lvl="0" indent="-419100">
              <a:buClr>
                <a:srgbClr val="434343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More deer photographs will be captured on the camera traps in the plots with the most trails and further from human activity.  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/>
              <a:t>Study Location and Species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139699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DePauw Nature Park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Quarry Hillside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Quarry South</a:t>
            </a:r>
          </a:p>
          <a:p>
            <a:pPr marL="1371600" lvl="2" indent="-381000" rtl="0"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5 plots in each area (randomly </a:t>
            </a:r>
            <a:br>
              <a:rPr lang="en"/>
            </a:br>
            <a:r>
              <a:rPr lang="en"/>
              <a:t>selected)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White-tailed deer</a:t>
            </a:r>
          </a:p>
        </p:txBody>
      </p:sp>
      <p:sp>
        <p:nvSpPr>
          <p:cNvPr id="63" name="Shape 63"/>
          <p:cNvSpPr/>
          <p:nvPr/>
        </p:nvSpPr>
        <p:spPr>
          <a:xfrm>
            <a:off x="4631522" y="1707783"/>
            <a:ext cx="4305302" cy="434219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9316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Methods: Trail Calculation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Trail Length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Average Trail </a:t>
            </a:r>
            <a:br>
              <a:rPr lang="en"/>
            </a:br>
            <a:r>
              <a:rPr lang="en"/>
              <a:t>Width 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/>
              <a:t>Total Trail Area</a:t>
            </a:r>
          </a:p>
          <a:p>
            <a:endParaRPr lang="en"/>
          </a:p>
          <a:p>
            <a:endParaRPr lang="en"/>
          </a:p>
        </p:txBody>
      </p:sp>
      <p:sp>
        <p:nvSpPr>
          <p:cNvPr id="70" name="Shape 70"/>
          <p:cNvSpPr/>
          <p:nvPr/>
        </p:nvSpPr>
        <p:spPr>
          <a:xfrm>
            <a:off x="3994550" y="2228062"/>
            <a:ext cx="4578827" cy="43398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1" name="Shape 71"/>
          <p:cNvSpPr/>
          <p:nvPr/>
        </p:nvSpPr>
        <p:spPr>
          <a:xfrm>
            <a:off x="236775" y="3726000"/>
            <a:ext cx="3648899" cy="273667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Methods: Plot and Camera Locations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2"/>
              </a:buClr>
              <a:buSzPct val="277777"/>
              <a:buFont typeface="Arial"/>
              <a:buChar char="•"/>
            </a:pPr>
            <a:r>
              <a:rPr lang="en" sz="1800"/>
              <a:t>Randomly selected 5 plots in Quarry Hillside and Quarry South off of the grid maps.</a:t>
            </a:r>
          </a:p>
          <a:p>
            <a:pPr marL="457200" lvl="0" indent="-419100" rtl="0">
              <a:buClr>
                <a:schemeClr val="dk2"/>
              </a:buClr>
              <a:buSzPct val="277777"/>
              <a:buFont typeface="Arial"/>
              <a:buChar char="•"/>
            </a:pPr>
            <a:r>
              <a:rPr lang="en" sz="1800"/>
              <a:t>Flagged and labeled each corner to the plots (NW, NE, SW, SE)</a:t>
            </a:r>
          </a:p>
          <a:p>
            <a:pPr marL="457200" lvl="0" indent="-419100" rtl="0">
              <a:buClr>
                <a:schemeClr val="dk2"/>
              </a:buClr>
              <a:buSzPct val="277777"/>
              <a:buFont typeface="Arial"/>
              <a:buChar char="•"/>
            </a:pPr>
            <a:r>
              <a:rPr lang="en" sz="1800"/>
              <a:t>Chose 4 of 5 plots in Quarry Hillside and Quarry South to place cameras in.</a:t>
            </a:r>
          </a:p>
        </p:txBody>
      </p:sp>
      <p:sp>
        <p:nvSpPr>
          <p:cNvPr id="78" name="Shape 78"/>
          <p:cNvSpPr/>
          <p:nvPr/>
        </p:nvSpPr>
        <p:spPr>
          <a:xfrm>
            <a:off x="160400" y="3594979"/>
            <a:ext cx="4307297" cy="315417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9" name="Shape 79"/>
          <p:cNvSpPr/>
          <p:nvPr/>
        </p:nvSpPr>
        <p:spPr>
          <a:xfrm>
            <a:off x="4637308" y="3600632"/>
            <a:ext cx="4356587" cy="31428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Quarry Hillside and Quarry South</a:t>
            </a:r>
          </a:p>
        </p:txBody>
      </p:sp>
      <p:sp>
        <p:nvSpPr>
          <p:cNvPr id="85" name="Shape 85"/>
          <p:cNvSpPr/>
          <p:nvPr/>
        </p:nvSpPr>
        <p:spPr>
          <a:xfrm>
            <a:off x="1524809" y="1569554"/>
            <a:ext cx="5799126" cy="51672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x="881350" y="1053950"/>
            <a:ext cx="6867299" cy="53246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93" name="Shape 93"/>
          <p:cNvSpPr/>
          <p:nvPr/>
        </p:nvSpPr>
        <p:spPr>
          <a:xfrm>
            <a:off x="18824" y="-90257"/>
            <a:ext cx="9125181" cy="705318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9">
      <a:dk1>
        <a:srgbClr val="262626"/>
      </a:dk1>
      <a:lt1>
        <a:srgbClr val="E6D6BD"/>
      </a:lt1>
      <a:dk2>
        <a:srgbClr val="535353"/>
      </a:dk2>
      <a:lt2>
        <a:srgbClr val="B4AD9E"/>
      </a:lt2>
      <a:accent1>
        <a:srgbClr val="ADB48E"/>
      </a:accent1>
      <a:accent2>
        <a:srgbClr val="867961"/>
      </a:accent2>
      <a:accent3>
        <a:srgbClr val="CBB680"/>
      </a:accent3>
      <a:accent4>
        <a:srgbClr val="78A3C0"/>
      </a:accent4>
      <a:accent5>
        <a:srgbClr val="C0AE91"/>
      </a:accent5>
      <a:accent6>
        <a:srgbClr val="668874"/>
      </a:accent6>
      <a:hlink>
        <a:srgbClr val="4B94B3"/>
      </a:hlink>
      <a:folHlink>
        <a:srgbClr val="4141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On-screen Show (4:3)</PresentationFormat>
  <Paragraphs>64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/>
      <vt:lpstr>Effect of Human Activity on Deer Frequency in the DePauw University Nature Park</vt:lpstr>
      <vt:lpstr>Introduction</vt:lpstr>
      <vt:lpstr>Connection to Conservation</vt:lpstr>
      <vt:lpstr>Hypotheses and Predictions</vt:lpstr>
      <vt:lpstr>Study Location and Species</vt:lpstr>
      <vt:lpstr>Methods: Trail Calculation</vt:lpstr>
      <vt:lpstr>Methods: Plot and Camera Locations</vt:lpstr>
      <vt:lpstr>Quarry Hillside and Quarry South</vt:lpstr>
      <vt:lpstr>PowerPoint Presentation</vt:lpstr>
      <vt:lpstr>PowerPoint Presentation</vt:lpstr>
      <vt:lpstr>Methods: Photograph Data</vt:lpstr>
      <vt:lpstr>Statistical Analysis</vt:lpstr>
      <vt:lpstr>Results: Trails</vt:lpstr>
      <vt:lpstr>Results: Photograph Data </vt:lpstr>
      <vt:lpstr>Supplementary Data: Leaf Litter</vt:lpstr>
      <vt:lpstr>Supplementary Data: Time of movement</vt:lpstr>
      <vt:lpstr>Supplementary Data: Trees</vt:lpstr>
      <vt:lpstr>Conflicting results</vt:lpstr>
      <vt:lpstr>PowerPoint Presentation</vt:lpstr>
      <vt:lpstr>What Next?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Human Activity on Deer Frequency in the DePauw University Nature Park</dc:title>
  <dc:creator>Vanessa Fox</dc:creator>
  <cp:lastModifiedBy>Vanessa Fox</cp:lastModifiedBy>
  <cp:revision>1</cp:revision>
  <dcterms:modified xsi:type="dcterms:W3CDTF">2012-12-11T18:17:27Z</dcterms:modified>
</cp:coreProperties>
</file>