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57" r:id="rId3"/>
    <p:sldId id="260" r:id="rId4"/>
    <p:sldId id="264" r:id="rId5"/>
    <p:sldId id="265" r:id="rId6"/>
    <p:sldId id="272" r:id="rId7"/>
    <p:sldId id="278" r:id="rId8"/>
    <p:sldId id="269" r:id="rId9"/>
    <p:sldId id="268" r:id="rId10"/>
    <p:sldId id="273" r:id="rId11"/>
    <p:sldId id="270" r:id="rId12"/>
    <p:sldId id="274" r:id="rId13"/>
    <p:sldId id="275" r:id="rId14"/>
    <p:sldId id="276" r:id="rId15"/>
    <p:sldId id="286" r:id="rId16"/>
    <p:sldId id="285" r:id="rId17"/>
    <p:sldId id="287" r:id="rId18"/>
    <p:sldId id="288" r:id="rId19"/>
    <p:sldId id="289" r:id="rId20"/>
    <p:sldId id="299" r:id="rId21"/>
    <p:sldId id="298" r:id="rId22"/>
    <p:sldId id="292" r:id="rId23"/>
    <p:sldId id="296" r:id="rId24"/>
    <p:sldId id="294" r:id="rId25"/>
    <p:sldId id="297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Pauw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C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66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4-17T12:13:59.840" idx="1">
    <p:pos x="3896" y="2936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352EF790-AB5A-479F-98EC-5DD4BBC29BB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AFF100EB-466E-4F30-B3E3-E2BDFD70D2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94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536F49-941B-4539-9A27-7EEFBB0DB99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57FF31-738C-4941-8496-8753C11538A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F100EB-466E-4F30-B3E3-E2BDFD70D28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9CB43-3538-480D-8FE5-DE9A5B89BE47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359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321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DavidLoCascio Hadden &amp; Dennis, LLC</a:t>
            </a:r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752600"/>
            <a:ext cx="4876800" cy="762000"/>
          </a:xfrm>
          <a:solidFill>
            <a:srgbClr val="9A192D"/>
          </a:solidFill>
          <a:ln>
            <a:solidFill>
              <a:srgbClr val="84848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3200" baseline="0" dirty="0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EFE3A-FDD9-488F-A908-82DA59075000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86A26-046F-4960-B464-43B0437BD4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7E15-1278-46B0-A664-F5C443E895C8}" type="datetimeFigureOut">
              <a:rPr lang="en-US" smtClean="0"/>
              <a:pPr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278F-B3F8-4622-B66A-64CB7F6861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anthem.com/" TargetMode="Externa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anthem.com/" TargetMode="Externa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anthem.com/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care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vision exam in sessio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5231" r="5231"/>
          <a:stretch>
            <a:fillRect/>
          </a:stretch>
        </p:blipFill>
        <p:spPr>
          <a:xfrm>
            <a:off x="6172200" y="152400"/>
            <a:ext cx="1371600" cy="1371600"/>
          </a:xfrm>
        </p:spPr>
      </p:pic>
      <p:pic>
        <p:nvPicPr>
          <p:cNvPr id="8" name="Picture 7" descr="Bottle and Script P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152400"/>
            <a:ext cx="1295400" cy="1371600"/>
          </a:xfrm>
          <a:prstGeom prst="rect">
            <a:avLst/>
          </a:prstGeom>
        </p:spPr>
      </p:pic>
      <p:pic>
        <p:nvPicPr>
          <p:cNvPr id="9" name="Picture 8" descr="Copy of Stethescop Pic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152400"/>
            <a:ext cx="1219200" cy="1371600"/>
          </a:xfrm>
          <a:prstGeom prst="rect">
            <a:avLst/>
          </a:prstGeom>
        </p:spPr>
      </p:pic>
      <p:pic>
        <p:nvPicPr>
          <p:cNvPr id="10" name="Picture 9" descr="Copy of Walking Sho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43000" y="152400"/>
            <a:ext cx="1295400" cy="1371600"/>
          </a:xfrm>
          <a:prstGeom prst="rect">
            <a:avLst/>
          </a:prstGeom>
        </p:spPr>
      </p:pic>
      <p:pic>
        <p:nvPicPr>
          <p:cNvPr id="11" name="Picture 10" descr="Dental Tools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3000" y="152400"/>
            <a:ext cx="1219200" cy="1371600"/>
          </a:xfrm>
          <a:prstGeom prst="rect">
            <a:avLst/>
          </a:prstGeom>
        </p:spPr>
      </p:pic>
      <p:pic>
        <p:nvPicPr>
          <p:cNvPr id="12" name="Picture 11" descr="Happy Family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0000" y="152400"/>
            <a:ext cx="1524000" cy="1419225"/>
          </a:xfrm>
          <a:prstGeom prst="rect">
            <a:avLst/>
          </a:prstGeom>
        </p:spPr>
      </p:pic>
      <p:pic>
        <p:nvPicPr>
          <p:cNvPr id="13" name="Picture 12" descr="Image 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52400"/>
            <a:ext cx="1371600" cy="13716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 flipH="1">
            <a:off x="0" y="76200"/>
            <a:ext cx="9144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flipH="1">
            <a:off x="0" y="1524000"/>
            <a:ext cx="9144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flipH="1" flipV="1">
            <a:off x="0" y="6705600"/>
            <a:ext cx="914400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457200" y="4343400"/>
            <a:ext cx="8153400" cy="19812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skerville Old Face" pitchFamily="18" charset="0"/>
                <a:ea typeface="+mj-ea"/>
                <a:cs typeface="+mj-cs"/>
              </a:rPr>
              <a:t>2013 Benefit Open Enrollment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  <p:pic>
        <p:nvPicPr>
          <p:cNvPr id="22" name="Picture 21" descr="DePauw_University_Log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524000" y="2057400"/>
            <a:ext cx="6084027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HSA Features</a:t>
            </a:r>
            <a:endParaRPr lang="en-US" sz="1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Tax Advantages  </a:t>
            </a:r>
            <a:endParaRPr lang="en-US" sz="1800" dirty="0" smtClean="0">
              <a:latin typeface="Century Schoolbook" pitchFamily="18" charset="0"/>
            </a:endParaRPr>
          </a:p>
          <a:p>
            <a:pPr lvl="2" indent="-27432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entury Schoolbook" pitchFamily="18" charset="0"/>
              </a:rPr>
              <a:t>Tax free way to save for current and future medical expenses.</a:t>
            </a:r>
          </a:p>
          <a:p>
            <a:pPr marL="914400" lvl="1" indent="-27432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entury Schoolbook" pitchFamily="18" charset="0"/>
              </a:rPr>
              <a:t>Contributions are pre-tax or tax-deductible up to annual HSA limits.</a:t>
            </a:r>
          </a:p>
          <a:p>
            <a:pPr marL="914400" lvl="1" indent="-27432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entury Schoolbook" pitchFamily="18" charset="0"/>
              </a:rPr>
              <a:t>All earnings and interest are tax free.</a:t>
            </a:r>
          </a:p>
          <a:p>
            <a:pPr marL="914400" lvl="1" indent="-27432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dirty="0" smtClean="0">
                <a:latin typeface="Century Schoolbook" pitchFamily="18" charset="0"/>
              </a:rPr>
              <a:t>Qualified withdrawals are tax free.  Once reach age 65, non-medical withdrawals are taxed at your current tax rate, like an IRA.</a:t>
            </a:r>
            <a:r>
              <a:rPr lang="en-US" dirty="0" smtClean="0">
                <a:latin typeface="Century Schoolbook" pitchFamily="18" charset="0"/>
              </a:rPr>
              <a:t/>
            </a:r>
            <a:br>
              <a:rPr lang="en-US" dirty="0" smtClean="0">
                <a:latin typeface="Century Schoolbook" pitchFamily="18" charset="0"/>
              </a:rPr>
            </a:br>
            <a:endParaRPr lang="en-US" sz="1800" dirty="0" smtClean="0">
              <a:latin typeface="Century Schoolbook" pitchFamily="18" charset="0"/>
            </a:endParaRP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HSA is fully Portable.</a:t>
            </a:r>
            <a:r>
              <a:rPr lang="en-US" sz="1600" dirty="0" smtClean="0">
                <a:latin typeface="Century Schoolbook" pitchFamily="18" charset="0"/>
              </a:rPr>
              <a:t/>
            </a:r>
            <a:br>
              <a:rPr lang="en-US" sz="1600" dirty="0" smtClean="0">
                <a:latin typeface="Century Schoolbook" pitchFamily="18" charset="0"/>
              </a:rPr>
            </a:br>
            <a:r>
              <a:rPr lang="en-US" sz="2000" dirty="0" smtClean="0">
                <a:latin typeface="Century Schoolbook" pitchFamily="18" charset="0"/>
              </a:rPr>
              <a:t>Ability to Accumulate funds – </a:t>
            </a:r>
            <a:r>
              <a:rPr lang="en-US" sz="2000" b="1" dirty="0" smtClean="0">
                <a:latin typeface="Century Schoolbook" pitchFamily="18" charset="0"/>
              </a:rPr>
              <a:t>“Use it or Keep it!”</a:t>
            </a:r>
            <a:r>
              <a:rPr lang="en-US" sz="2000" dirty="0" smtClean="0">
                <a:latin typeface="Century Schoolbook" pitchFamily="18" charset="0"/>
              </a:rPr>
              <a:t>.</a:t>
            </a:r>
            <a:r>
              <a:rPr lang="en-US" sz="1600" dirty="0" smtClean="0">
                <a:latin typeface="Century Schoolbook" pitchFamily="18" charset="0"/>
              </a:rPr>
              <a:t/>
            </a:r>
            <a:br>
              <a:rPr lang="en-US" sz="1600" dirty="0" smtClean="0">
                <a:latin typeface="Century Schoolbook" pitchFamily="18" charset="0"/>
              </a:rPr>
            </a:br>
            <a:endParaRPr lang="en-US" sz="2000" dirty="0" smtClean="0">
              <a:latin typeface="Century Schoolbook" pitchFamily="18" charset="0"/>
            </a:endParaRP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HSA funds can be used for items not covered by health plan such as; dental, vision etc. Same as an FSA plan.</a:t>
            </a: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endParaRPr lang="en-US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HSA Contributions Options</a:t>
            </a:r>
            <a:endParaRPr lang="en-US" sz="1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The HSA can be funded </a:t>
            </a:r>
            <a:r>
              <a:rPr lang="en-US" dirty="0" smtClean="0">
                <a:latin typeface="Century Schoolbook" pitchFamily="18" charset="0"/>
              </a:rPr>
              <a:t/>
            </a:r>
            <a:br>
              <a:rPr lang="en-US" dirty="0" smtClean="0">
                <a:latin typeface="Century Schoolbook" pitchFamily="18" charset="0"/>
              </a:rPr>
            </a:br>
            <a:endParaRPr lang="en-US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In one or more payments</a:t>
            </a:r>
            <a:r>
              <a:rPr lang="en-US" sz="900" dirty="0" smtClean="0">
                <a:latin typeface="Century Schoolbook" pitchFamily="18" charset="0"/>
              </a:rPr>
              <a:t> </a:t>
            </a:r>
            <a:r>
              <a:rPr lang="en-US" sz="2000" dirty="0" smtClean="0">
                <a:latin typeface="Century Schoolbook" pitchFamily="18" charset="0"/>
              </a:rPr>
              <a:t/>
            </a:r>
            <a:br>
              <a:rPr lang="en-US" sz="2000" dirty="0" smtClean="0">
                <a:latin typeface="Century Schoolbook" pitchFamily="18" charset="0"/>
              </a:rPr>
            </a:br>
            <a:endParaRPr lang="en-US" sz="9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Payroll deduction will be available for all DePauw University employees</a:t>
            </a:r>
            <a:r>
              <a:rPr lang="en-US" sz="800" dirty="0" smtClean="0">
                <a:latin typeface="Century Schoolbook" pitchFamily="18" charset="0"/>
              </a:rPr>
              <a:t/>
            </a:r>
            <a:br>
              <a:rPr lang="en-US" sz="800" dirty="0" smtClean="0">
                <a:latin typeface="Century Schoolbook" pitchFamily="18" charset="0"/>
              </a:rPr>
            </a:br>
            <a:endParaRPr lang="en-US" sz="800" dirty="0" smtClean="0">
              <a:latin typeface="Century Schoolbook" pitchFamily="18" charset="0"/>
            </a:endParaRPr>
          </a:p>
          <a:p>
            <a:pPr marL="731520" lvl="2" indent="-274320">
              <a:buFont typeface="Wingdings" pitchFamily="2" charset="2"/>
              <a:buChar char="§"/>
            </a:pPr>
            <a:r>
              <a:rPr lang="en-US" sz="1800" dirty="0" smtClean="0">
                <a:latin typeface="Century Schoolbook" pitchFamily="18" charset="0"/>
              </a:rPr>
              <a:t>Elections can be stopped, started, changed on a monthly basis</a:t>
            </a:r>
            <a:r>
              <a:rPr lang="en-US" sz="800" dirty="0" smtClean="0">
                <a:latin typeface="Century Schoolbook" pitchFamily="18" charset="0"/>
              </a:rPr>
              <a:t/>
            </a:r>
            <a:br>
              <a:rPr lang="en-US" sz="800" dirty="0" smtClean="0">
                <a:latin typeface="Century Schoolbook" pitchFamily="18" charset="0"/>
              </a:rPr>
            </a:br>
            <a:endParaRPr lang="en-US" sz="8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Contributions can be made by the employee, employer, or any other person on the employee’s behalf.</a:t>
            </a:r>
            <a:r>
              <a:rPr lang="en-US" sz="900" dirty="0" smtClean="0">
                <a:latin typeface="Century Schoolbook" pitchFamily="18" charset="0"/>
              </a:rPr>
              <a:t/>
            </a:r>
            <a:br>
              <a:rPr lang="en-US" sz="900" dirty="0" smtClean="0">
                <a:latin typeface="Century Schoolbook" pitchFamily="18" charset="0"/>
              </a:rPr>
            </a:br>
            <a:endParaRPr lang="en-US" sz="9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Prior to the individual’s federal tax filing date (generally April 15)</a:t>
            </a: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400" dirty="0" smtClean="0">
                <a:latin typeface="Century Schoolbook" pitchFamily="18" charset="0"/>
              </a:rPr>
              <a:t>HSA Contribution Maximums</a:t>
            </a:r>
            <a:endParaRPr lang="en-US" sz="16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dirty="0" smtClean="0">
                <a:latin typeface="Century Schoolbook" pitchFamily="18" charset="0"/>
              </a:rPr>
              <a:t>IRS Maximum 2013 contributions</a:t>
            </a:r>
            <a:br>
              <a:rPr lang="en-US" sz="3200" dirty="0" smtClean="0">
                <a:latin typeface="Century Schoolbook" pitchFamily="18" charset="0"/>
              </a:rPr>
            </a:br>
            <a:endParaRPr lang="en-US" sz="3200" dirty="0" smtClean="0">
              <a:latin typeface="Century Schoolbook" pitchFamily="18" charset="0"/>
            </a:endParaRPr>
          </a:p>
          <a:p>
            <a:pPr lvl="1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Self - $3,250</a:t>
            </a:r>
            <a:br>
              <a:rPr lang="en-US" sz="2800" dirty="0" smtClean="0">
                <a:latin typeface="Century Schoolbook" pitchFamily="18" charset="0"/>
              </a:rPr>
            </a:br>
            <a:endParaRPr lang="en-US" sz="2800" dirty="0" smtClean="0">
              <a:latin typeface="Century Schoolbook" pitchFamily="18" charset="0"/>
            </a:endParaRPr>
          </a:p>
          <a:p>
            <a:pPr lvl="1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Family - $6,450</a:t>
            </a:r>
            <a:br>
              <a:rPr lang="en-US" sz="2800" dirty="0" smtClean="0">
                <a:latin typeface="Century Schoolbook" pitchFamily="18" charset="0"/>
              </a:rPr>
            </a:br>
            <a:endParaRPr lang="en-US" sz="2800" dirty="0" smtClean="0">
              <a:latin typeface="Century Schoolbook" pitchFamily="18" charset="0"/>
            </a:endParaRPr>
          </a:p>
          <a:p>
            <a:pPr lvl="1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Catch up contribution - $1,000 for those 55 and older</a:t>
            </a:r>
          </a:p>
          <a:p>
            <a:pPr lvl="1" indent="-457200">
              <a:lnSpc>
                <a:spcPct val="80000"/>
              </a:lnSpc>
            </a:pPr>
            <a:endParaRPr lang="en-US" sz="3600" dirty="0" smtClean="0">
              <a:latin typeface="Century Schoolbook" pitchFamily="18" charset="0"/>
            </a:endParaRPr>
          </a:p>
          <a:p>
            <a:pPr lvl="1" indent="-457200">
              <a:lnSpc>
                <a:spcPct val="80000"/>
              </a:lnSpc>
            </a:pPr>
            <a:r>
              <a:rPr lang="en-US" sz="2000" i="1" dirty="0" smtClean="0">
                <a:latin typeface="Century Schoolbook" pitchFamily="18" charset="0"/>
              </a:rPr>
              <a:t>Note:   Maximums include contributions made by DePauw</a:t>
            </a:r>
            <a:endParaRPr lang="en-US" sz="900" i="1" dirty="0" smtClean="0">
              <a:latin typeface="Century Schoolbook" pitchFamily="18" charset="0"/>
            </a:endParaRPr>
          </a:p>
          <a:p>
            <a:pPr marL="457200" indent="-457200">
              <a:lnSpc>
                <a:spcPct val="90000"/>
              </a:lnSpc>
              <a:buFont typeface="Arial" pitchFamily="34" charset="0"/>
              <a:buChar char="•"/>
            </a:pPr>
            <a:endParaRPr lang="en-US" sz="12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400" dirty="0" smtClean="0">
                <a:latin typeface="Century Schoolbook" pitchFamily="18" charset="0"/>
              </a:rPr>
              <a:t>HSA University Contributions</a:t>
            </a:r>
            <a:endParaRPr lang="en-US" sz="16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>
              <a:lnSpc>
                <a:spcPct val="85000"/>
              </a:lnSpc>
            </a:pPr>
            <a:r>
              <a:rPr lang="en-US" sz="3200" dirty="0" smtClean="0">
                <a:latin typeface="Century Schoolbook" pitchFamily="18" charset="0"/>
              </a:rPr>
              <a:t>DePauw University’s Annual HSA Contribution</a:t>
            </a:r>
          </a:p>
          <a:p>
            <a:pPr marL="234950" indent="-234950">
              <a:lnSpc>
                <a:spcPct val="85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 marL="457200" indent="-234950">
              <a:lnSpc>
                <a:spcPct val="85000"/>
              </a:lnSpc>
            </a:pPr>
            <a:r>
              <a:rPr lang="en-US" sz="2800" dirty="0" smtClean="0">
                <a:latin typeface="Century Schoolbook" pitchFamily="18" charset="0"/>
              </a:rPr>
              <a:t>Employee				$1,000</a:t>
            </a:r>
          </a:p>
          <a:p>
            <a:pPr marL="457200" indent="-234950">
              <a:lnSpc>
                <a:spcPct val="85000"/>
              </a:lnSpc>
            </a:pPr>
            <a:r>
              <a:rPr lang="en-US" sz="2800" dirty="0" smtClean="0">
                <a:latin typeface="Century Schoolbook" pitchFamily="18" charset="0"/>
              </a:rPr>
              <a:t>Employee + Dependent(s)		$2,000</a:t>
            </a:r>
          </a:p>
          <a:p>
            <a:pPr marL="234950">
              <a:lnSpc>
                <a:spcPct val="85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>
              <a:lnSpc>
                <a:spcPct val="85000"/>
              </a:lnSpc>
            </a:pPr>
            <a:endParaRPr lang="en-US" sz="2400" i="1" dirty="0" smtClean="0">
              <a:latin typeface="Century Schoolbook" pitchFamily="18" charset="0"/>
            </a:endParaRPr>
          </a:p>
          <a:p>
            <a:pPr>
              <a:lnSpc>
                <a:spcPct val="85000"/>
              </a:lnSpc>
            </a:pPr>
            <a:r>
              <a:rPr lang="en-US" sz="2400" i="1" dirty="0" smtClean="0">
                <a:latin typeface="Century Schoolbook" pitchFamily="18" charset="0"/>
              </a:rPr>
              <a:t>Note:  Employee’s will receive one-fourth of the </a:t>
            </a:r>
            <a:br>
              <a:rPr lang="en-US" sz="2400" i="1" dirty="0" smtClean="0">
                <a:latin typeface="Century Schoolbook" pitchFamily="18" charset="0"/>
              </a:rPr>
            </a:br>
            <a:r>
              <a:rPr lang="en-US" sz="2400" i="1" dirty="0" smtClean="0">
                <a:latin typeface="Century Schoolbook" pitchFamily="18" charset="0"/>
              </a:rPr>
              <a:t>          University’s contribution each quarter.</a:t>
            </a:r>
          </a:p>
          <a:p>
            <a:pPr marL="457200" indent="-457200">
              <a:lnSpc>
                <a:spcPct val="90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HSA Distributions</a:t>
            </a:r>
            <a:endParaRPr lang="en-US" sz="1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entury Schoolbook" pitchFamily="18" charset="0"/>
              </a:rPr>
              <a:t>Pre-65 HSA owner: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sz="2400" dirty="0" smtClean="0">
                <a:latin typeface="Century Schoolbook" pitchFamily="18" charset="0"/>
              </a:rPr>
              <a:t>Qualified Distributions will be tax free.  Non-Qualified Distributions will require individual to pay their personal tax rate on purchase and a 20% penalty.</a:t>
            </a:r>
          </a:p>
          <a:p>
            <a:pPr lvl="1"/>
            <a:endParaRPr lang="en-US" sz="2400" dirty="0" smtClean="0">
              <a:latin typeface="Century Schoolbook" pitchFamily="18" charset="0"/>
            </a:endParaRPr>
          </a:p>
          <a:p>
            <a:r>
              <a:rPr lang="en-US" sz="2400" dirty="0" smtClean="0">
                <a:latin typeface="Century Schoolbook" pitchFamily="18" charset="0"/>
              </a:rPr>
              <a:t>Post-65 HSA owner:</a:t>
            </a:r>
          </a:p>
          <a:p>
            <a:pPr lvl="1" indent="-457200">
              <a:buFont typeface="Arial" pitchFamily="34" charset="0"/>
              <a:buChar char="•"/>
            </a:pPr>
            <a:r>
              <a:rPr lang="en-US" sz="2400" dirty="0" smtClean="0">
                <a:latin typeface="Century Schoolbook" pitchFamily="18" charset="0"/>
              </a:rPr>
              <a:t>Qualified Distributions will be tax free. Non-Qualified Distributions will require individual to pay their personal tax rate on purchase (No IRS Penalty) </a:t>
            </a:r>
          </a:p>
          <a:p>
            <a:pPr marL="234950">
              <a:lnSpc>
                <a:spcPct val="85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>
              <a:lnSpc>
                <a:spcPct val="85000"/>
              </a:lnSpc>
            </a:pPr>
            <a:endParaRPr lang="en-US" sz="2400" i="1" dirty="0" smtClean="0">
              <a:latin typeface="Century Schoolbook" pitchFamily="18" charset="0"/>
            </a:endParaRPr>
          </a:p>
          <a:p>
            <a:pPr marL="457200" indent="-457200">
              <a:lnSpc>
                <a:spcPct val="90000"/>
              </a:lnSpc>
            </a:pPr>
            <a:endParaRPr lang="en-US" sz="32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3340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Dental</a:t>
            </a:r>
            <a:endParaRPr lang="en-US" sz="36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914400" y="1981200"/>
            <a:ext cx="7543800" cy="3276600"/>
          </a:xfrm>
        </p:spPr>
        <p:txBody>
          <a:bodyPr>
            <a:noAutofit/>
          </a:bodyPr>
          <a:lstStyle/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Carrier:  Delta Dental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Passive PPO plan:</a:t>
            </a:r>
          </a:p>
          <a:p>
            <a:pPr lvl="2" indent="-274320">
              <a:lnSpc>
                <a:spcPct val="90000"/>
              </a:lnSpc>
              <a:buFont typeface="Courier New" pitchFamily="49" charset="0"/>
              <a:buChar char="o"/>
            </a:pPr>
            <a:r>
              <a:rPr lang="en-US" sz="2000" dirty="0" smtClean="0">
                <a:latin typeface="Century Schoolbook" pitchFamily="18" charset="0"/>
              </a:rPr>
              <a:t>Three levels of providers</a:t>
            </a: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endParaRPr lang="en-US" dirty="0" smtClean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Find a network provider at </a:t>
            </a:r>
            <a:r>
              <a:rPr lang="en-US" sz="2800" dirty="0" smtClean="0">
                <a:latin typeface="Century Schoolbook" pitchFamily="18" charset="0"/>
                <a:hlinkClick r:id="rId2"/>
              </a:rPr>
              <a:t>www.deltadentalin.com</a:t>
            </a:r>
            <a:endParaRPr lang="en-US" sz="2800" dirty="0" smtClean="0">
              <a:latin typeface="Century Schoolbook" pitchFamily="18" charset="0"/>
            </a:endParaRPr>
          </a:p>
          <a:p>
            <a:pPr lvl="1">
              <a:lnSpc>
                <a:spcPct val="80000"/>
              </a:lnSpc>
            </a:pPr>
            <a:endParaRPr lang="en-US" sz="1600" dirty="0" smtClean="0">
              <a:latin typeface="Century Schoolbook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sz="20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dirty="0" smtClean="0">
              <a:latin typeface="Baskerville Old Face" pitchFamily="18" charset="0"/>
            </a:endParaRPr>
          </a:p>
          <a:p>
            <a:pPr>
              <a:lnSpc>
                <a:spcPct val="90000"/>
              </a:lnSpc>
            </a:pPr>
            <a:endParaRPr lang="en-US" sz="1800" dirty="0" smtClean="0">
              <a:latin typeface="Baskerville Old Face" pitchFamily="18" charset="0"/>
            </a:endParaRPr>
          </a:p>
          <a:p>
            <a:endParaRPr lang="en-US" dirty="0"/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Denta</a:t>
            </a:r>
            <a:r>
              <a:rPr lang="en-US" sz="2800" b="1" dirty="0" smtClean="0">
                <a:latin typeface="Century Schoolbook" pitchFamily="18" charset="0"/>
                <a:ea typeface="+mj-ea"/>
                <a:cs typeface="+mj-cs"/>
              </a:rPr>
              <a:t>l Plan Design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8" name="Picture 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382106"/>
              </p:ext>
            </p:extLst>
          </p:nvPr>
        </p:nvGraphicFramePr>
        <p:xfrm>
          <a:off x="533400" y="1766888"/>
          <a:ext cx="80010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514600"/>
                <a:gridCol w="1447800"/>
                <a:gridCol w="16002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Dental Benefits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Deductible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Coinsurance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Benefit</a:t>
                      </a:r>
                      <a:r>
                        <a:rPr lang="en-US" baseline="0" dirty="0" smtClean="0"/>
                        <a:t> Maximum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</a:t>
                      </a:r>
                      <a:r>
                        <a:rPr lang="en-US" sz="1600" baseline="0" dirty="0" smtClean="0"/>
                        <a:t> 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Exams,</a:t>
                      </a:r>
                      <a:r>
                        <a:rPr lang="en-US" sz="1600" baseline="0" dirty="0" smtClean="0"/>
                        <a:t> cleanings, x-rays, sealants, emergency treatment</a:t>
                      </a:r>
                      <a:endParaRPr lang="en-US" sz="16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$50</a:t>
                      </a:r>
                      <a:r>
                        <a:rPr lang="en-US" sz="1600" baseline="0" dirty="0" smtClean="0"/>
                        <a:t> individual/ $100 family, per calendar year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$1,250 maximum</a:t>
                      </a:r>
                      <a:r>
                        <a:rPr lang="en-US" sz="1600" baseline="0" dirty="0" smtClean="0"/>
                        <a:t> per plan year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 II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Minor Restorative – fillings,</a:t>
                      </a:r>
                      <a:r>
                        <a:rPr lang="en-US" sz="1600" baseline="0" dirty="0" smtClean="0"/>
                        <a:t> root canals, extractions, gum disease</a:t>
                      </a:r>
                      <a:endParaRPr lang="en-US" sz="16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80%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</a:t>
                      </a:r>
                      <a:r>
                        <a:rPr lang="en-US" sz="1600" baseline="0" dirty="0" smtClean="0"/>
                        <a:t> II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TMJ ($750 lifetime maximum</a:t>
                      </a:r>
                      <a:r>
                        <a:rPr lang="en-US" sz="1600" baseline="0" dirty="0" smtClean="0"/>
                        <a:t> per person)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80%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 III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Major</a:t>
                      </a:r>
                      <a:r>
                        <a:rPr lang="en-US" sz="1600" baseline="0" dirty="0" smtClean="0"/>
                        <a:t> Restorative – crowns, bridges, dentures, implants 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50%</a:t>
                      </a:r>
                      <a:endParaRPr 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Class</a:t>
                      </a:r>
                      <a:r>
                        <a:rPr lang="en-US" sz="1600" baseline="0" dirty="0" smtClean="0"/>
                        <a:t> IV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Orthodontics – braces (To Age 19)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$1,000 lifetime maximum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533400" y="2973388"/>
            <a:ext cx="6629400" cy="762000"/>
          </a:xfrm>
          <a:prstGeom prst="rect">
            <a:avLst/>
          </a:prstGeom>
          <a:gradFill rotWithShape="0">
            <a:gsLst>
              <a:gs pos="0">
                <a:srgbClr val="88CBDF"/>
              </a:gs>
              <a:gs pos="100000">
                <a:srgbClr val="CCEC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88CBDF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sz="1400" b="1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705600" y="2971800"/>
            <a:ext cx="2057400" cy="762000"/>
          </a:xfrm>
          <a:prstGeom prst="rect">
            <a:avLst/>
          </a:prstGeom>
          <a:gradFill rotWithShape="0">
            <a:gsLst>
              <a:gs pos="0">
                <a:srgbClr val="E8BC6E"/>
              </a:gs>
              <a:gs pos="100000">
                <a:srgbClr val="FFCC66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E8BC6E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sz="1400" b="1"/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533400" y="2973388"/>
            <a:ext cx="6629400" cy="762000"/>
          </a:xfrm>
          <a:prstGeom prst="rect">
            <a:avLst/>
          </a:prstGeom>
          <a:gradFill rotWithShape="0">
            <a:gsLst>
              <a:gs pos="0">
                <a:srgbClr val="88CBDF"/>
              </a:gs>
              <a:gs pos="100000">
                <a:srgbClr val="CCEC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88CBDF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sz="1400" b="1"/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3657600" y="2921000"/>
            <a:ext cx="31242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400" b="1" dirty="0"/>
              <a:t>Delta Dental Premier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negotiated fees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no balance billing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acceptance of processing policies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186,000 dentist locations</a:t>
            </a:r>
          </a:p>
          <a:p>
            <a:pPr algn="ctr" eaLnBrk="0" hangingPunct="0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rgbClr val="000000"/>
              </a:solidFill>
            </a:endParaRPr>
          </a:p>
          <a:p>
            <a:pPr eaLnBrk="0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sz="1400" dirty="0"/>
          </a:p>
        </p:txBody>
      </p:sp>
      <p:sp>
        <p:nvSpPr>
          <p:cNvPr id="251915" name="Text Box 11"/>
          <p:cNvSpPr txBox="1">
            <a:spLocks noChangeArrowheads="1"/>
          </p:cNvSpPr>
          <p:nvPr/>
        </p:nvSpPr>
        <p:spPr bwMode="auto">
          <a:xfrm>
            <a:off x="7162800" y="2933700"/>
            <a:ext cx="16764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US" sz="1400" b="1">
                <a:effectLst>
                  <a:outerShdw blurRad="38100" dist="38100" dir="2700000" algn="tl">
                    <a:srgbClr val="C0C0C0"/>
                  </a:outerShdw>
                </a:effectLst>
              </a:rPr>
              <a:t>Nonparticipating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US" sz="90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no discounts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US" sz="90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balance billing</a:t>
            </a:r>
          </a:p>
          <a:p>
            <a:pPr algn="ctr" eaLnBrk="0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1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0" hangingPunct="0">
              <a:spcBef>
                <a:spcPct val="50000"/>
              </a:spcBef>
              <a:spcAft>
                <a:spcPct val="0"/>
              </a:spcAft>
              <a:buFontTx/>
              <a:buNone/>
              <a:defRPr/>
            </a:pPr>
            <a:endParaRPr lang="en-US" sz="1400"/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457200" y="2300288"/>
            <a:ext cx="234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US" sz="1800" dirty="0">
                <a:solidFill>
                  <a:srgbClr val="67BB4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Delta Dental Network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33400" y="2667000"/>
            <a:ext cx="2971800" cy="762000"/>
          </a:xfrm>
          <a:prstGeom prst="rect">
            <a:avLst/>
          </a:prstGeom>
          <a:gradFill rotWithShape="0">
            <a:gsLst>
              <a:gs pos="0">
                <a:srgbClr val="67BB49"/>
              </a:gs>
              <a:gs pos="100000">
                <a:srgbClr val="E2FEEB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400" b="1" dirty="0"/>
              <a:t>Delta Dental PPO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 </a:t>
            </a:r>
            <a:r>
              <a:rPr lang="en-US" sz="900" dirty="0">
                <a:solidFill>
                  <a:srgbClr val="000000"/>
                </a:solidFill>
              </a:rPr>
              <a:t>significant discounts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no balance billing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acceptance of processing policies</a:t>
            </a:r>
          </a:p>
          <a:p>
            <a:pPr eaLnBrk="0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900" dirty="0">
                <a:solidFill>
                  <a:srgbClr val="000000"/>
                </a:solidFill>
                <a:cs typeface="Arial" charset="0"/>
              </a:rPr>
              <a:t>•</a:t>
            </a:r>
            <a:r>
              <a:rPr lang="en-US" sz="900" dirty="0">
                <a:solidFill>
                  <a:srgbClr val="000000"/>
                </a:solidFill>
              </a:rPr>
              <a:t> 108,000 dentist locations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Delta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Denta</a:t>
            </a:r>
            <a:r>
              <a:rPr lang="en-US" sz="2800" b="1" dirty="0" smtClean="0">
                <a:latin typeface="Century Schoolbook" pitchFamily="18" charset="0"/>
                <a:ea typeface="+mj-ea"/>
                <a:cs typeface="+mj-cs"/>
              </a:rPr>
              <a:t>l Network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11" name="Picture 10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2370138"/>
          <a:ext cx="8534400" cy="2049780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  <a:gridCol w="2133600"/>
                <a:gridCol w="2133600"/>
              </a:tblGrid>
              <a:tr h="1701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spc="-20" dirty="0">
                        <a:latin typeface="Arial Narrow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20" dirty="0">
                          <a:latin typeface="Century Schoolbook" pitchFamily="18" charset="0"/>
                          <a:ea typeface="Times New Roman"/>
                          <a:cs typeface="Arial"/>
                        </a:rPr>
                        <a:t>PPO Dentist</a:t>
                      </a:r>
                      <a:endParaRPr lang="en-US" sz="1100" b="1" dirty="0">
                        <a:latin typeface="Century Schoolbook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20" dirty="0">
                          <a:latin typeface="Century Schoolbook" pitchFamily="18" charset="0"/>
                          <a:ea typeface="Times New Roman"/>
                          <a:cs typeface="Arial"/>
                        </a:rPr>
                        <a:t>Premier Dentist</a:t>
                      </a:r>
                      <a:endParaRPr lang="en-US" sz="1100" b="1" dirty="0">
                        <a:latin typeface="Century Schoolbook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20" dirty="0">
                          <a:latin typeface="Century Schoolbook" pitchFamily="18" charset="0"/>
                          <a:ea typeface="Times New Roman"/>
                          <a:cs typeface="Arial"/>
                        </a:rPr>
                        <a:t>Nonparticipating Dentist</a:t>
                      </a:r>
                      <a:endParaRPr lang="en-US" sz="1100" b="1" dirty="0">
                        <a:latin typeface="Century Schoolbook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79674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50" b="1" spc="-2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50" b="1" spc="-20" dirty="0" smtClean="0">
                          <a:latin typeface="Arial Narrow"/>
                          <a:ea typeface="Times New Roman"/>
                          <a:cs typeface="Arial"/>
                        </a:rPr>
                        <a:t>Class </a:t>
                      </a:r>
                      <a:r>
                        <a:rPr lang="en-US" sz="950" b="1" spc="-20" dirty="0">
                          <a:latin typeface="Arial Narrow"/>
                          <a:ea typeface="Times New Roman"/>
                          <a:cs typeface="Arial"/>
                        </a:rPr>
                        <a:t>II payment example for: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spc="-20" dirty="0">
                          <a:latin typeface="Arial Narrow"/>
                          <a:ea typeface="Times New Roman"/>
                          <a:cs typeface="Arial"/>
                        </a:rPr>
                        <a:t>Filling - Amalgam Restoration/One Surface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(assuming any applicable deductible has been met)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endParaRPr lang="en-US" sz="950" spc="-2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Submitted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Fee:	$120.00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PPO Fee Schedule amount:	$68.00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Delta Dental pays </a:t>
                      </a: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80%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of the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PPO Fee Schedule amount:	</a:t>
                      </a: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$54.40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60270" algn="r"/>
                        </a:tabLst>
                      </a:pPr>
                      <a:r>
                        <a:rPr lang="en-US" sz="950" b="1" spc="-20" dirty="0">
                          <a:latin typeface="Arial Narrow"/>
                          <a:ea typeface="Times New Roman"/>
                          <a:cs typeface="Arial"/>
                        </a:rPr>
                        <a:t>Member  pays:	</a:t>
                      </a:r>
                      <a:r>
                        <a:rPr lang="en-US" sz="950" b="1" spc="-20" dirty="0" smtClean="0">
                          <a:latin typeface="Arial Narrow"/>
                          <a:ea typeface="Times New Roman"/>
                          <a:cs typeface="Arial"/>
                        </a:rPr>
                        <a:t>$13.60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160270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The PPO dentist cannot charge the $52 difference between the PPO Fee Schedule amount and </a:t>
                      </a: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his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/ her fee.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endParaRPr lang="en-US" sz="950" spc="-2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Submitted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Fee:	$120.00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Maximum Approved Fee:	$111.00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Delta Dental pays 80%  of the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Maximum Approved Fee:	$88.80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30680" algn="r"/>
                          <a:tab pos="2157095" algn="r"/>
                        </a:tabLst>
                      </a:pPr>
                      <a:r>
                        <a:rPr lang="en-US" sz="950" b="1" spc="-20" dirty="0">
                          <a:latin typeface="Arial Narrow"/>
                          <a:ea typeface="Times New Roman"/>
                          <a:cs typeface="Arial"/>
                        </a:rPr>
                        <a:t>Member  pays: 	$22.20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672590" algn="r"/>
                          <a:tab pos="238569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The Premier dentist cannot charge the $9 difference between the Maximum Approved Fee and his/her fee.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endParaRPr lang="en-US" sz="950" spc="-2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Submitted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Fee:	$120.00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Nonparticipating Dentist Fee:	$92.00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Delta Dental pays 80% of the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Nonparticipating Dentist Fee:	$73.60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19250" algn="r"/>
                          <a:tab pos="2187575" algn="r"/>
                        </a:tabLst>
                      </a:pPr>
                      <a:r>
                        <a:rPr lang="en-US" sz="950" b="1" spc="-20" dirty="0">
                          <a:latin typeface="Arial Narrow"/>
                          <a:ea typeface="Times New Roman"/>
                          <a:cs typeface="Arial"/>
                        </a:rPr>
                        <a:t>Member pays:	$46.40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693545" algn="r"/>
                          <a:tab pos="2187575" algn="r"/>
                        </a:tabLst>
                      </a:pP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Because the dentist does not participate, you are responsible for the difference between Delta Dental’s </a:t>
                      </a: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payment </a:t>
                      </a:r>
                      <a:r>
                        <a:rPr lang="en-US" sz="950" spc="-20" dirty="0">
                          <a:latin typeface="Arial Narrow"/>
                          <a:ea typeface="Times New Roman"/>
                          <a:cs typeface="Arial"/>
                        </a:rPr>
                        <a:t>and his/her fee</a:t>
                      </a:r>
                      <a:r>
                        <a:rPr lang="en-US" sz="950" spc="-20" dirty="0" smtClean="0">
                          <a:latin typeface="Arial Narrow"/>
                          <a:ea typeface="Times New Roman"/>
                          <a:cs typeface="Arial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eaLnBrk="0" hangingPunct="0">
              <a:tabLst>
                <a:tab pos="1693863" algn="r"/>
                <a:tab pos="2187575" algn="r"/>
              </a:tabLst>
            </a:pPr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Delta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Denta</a:t>
            </a:r>
            <a:r>
              <a:rPr lang="en-US" sz="2400" b="1" dirty="0" smtClean="0">
                <a:latin typeface="Century Schoolbook" pitchFamily="18" charset="0"/>
                <a:ea typeface="+mj-ea"/>
                <a:cs typeface="+mj-cs"/>
              </a:rPr>
              <a:t>l Payment Example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7" name="Picture 6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52637"/>
              </p:ext>
            </p:extLst>
          </p:nvPr>
        </p:nvGraphicFramePr>
        <p:xfrm>
          <a:off x="1295400" y="1981200"/>
          <a:ext cx="6096000" cy="4085879"/>
        </p:xfrm>
        <a:graphic>
          <a:graphicData uri="http://schemas.openxmlformats.org/drawingml/2006/table">
            <a:tbl>
              <a:tblPr/>
              <a:tblGrid>
                <a:gridCol w="2438400"/>
                <a:gridCol w="3657600"/>
              </a:tblGrid>
              <a:tr h="7522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 smtClean="0">
                          <a:latin typeface="Century Schoolbook" pitchFamily="18" charset="0"/>
                        </a:rPr>
                        <a:t>Delta</a:t>
                      </a:r>
                      <a:r>
                        <a:rPr lang="en-US" sz="2300" b="0" i="0" u="none" strike="noStrike" baseline="0" dirty="0" smtClean="0">
                          <a:latin typeface="Century Schoolbook" pitchFamily="18" charset="0"/>
                        </a:rPr>
                        <a:t> Dental Monthly Premium Contributions   </a:t>
                      </a:r>
                      <a:endParaRPr lang="en-US" sz="23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Century Schoolbook" pitchFamily="18" charset="0"/>
                        </a:rPr>
                        <a:t>Enrollment Tier</a:t>
                      </a:r>
                      <a:r>
                        <a:rPr lang="en-US" sz="1800" b="0" i="0" u="none" strike="noStrike" dirty="0">
                          <a:latin typeface="Century Schoolbook" pitchFamily="18" charset="0"/>
                        </a:rPr>
                        <a:t> </a:t>
                      </a: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 smtClean="0">
                        <a:latin typeface="Century Schoolbook" pitchFamily="18" charset="0"/>
                      </a:endParaRPr>
                    </a:p>
                    <a:p>
                      <a:pPr algn="ctr" fontAlgn="ctr"/>
                      <a:endParaRPr lang="en-US" sz="1600" b="1" i="0" u="none" strike="noStrike" dirty="0" smtClean="0">
                        <a:latin typeface="Century Schoolbook" pitchFamily="18" charset="0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latin typeface="Century Schoolbook" pitchFamily="18" charset="0"/>
                        </a:rPr>
                        <a:t>Employee</a:t>
                      </a:r>
                      <a:r>
                        <a:rPr lang="en-US" sz="1600" b="1" i="0" u="none" strike="noStrike" baseline="0" dirty="0" smtClean="0">
                          <a:latin typeface="Century Schoolbook" pitchFamily="18" charset="0"/>
                        </a:rPr>
                        <a:t> Contribution</a:t>
                      </a:r>
                      <a:endParaRPr lang="en-US" sz="1600" b="1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 Only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$10.92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 + Spouse/SSPD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$21.63</a:t>
                      </a:r>
                    </a:p>
                    <a:p>
                      <a:pPr algn="ctr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</a:t>
                      </a:r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</a:t>
                      </a:r>
                      <a:r>
                        <a:rPr lang="en-US" sz="1400" b="0" i="0" u="none" strike="noStrike" baseline="0" dirty="0" smtClean="0">
                          <a:latin typeface="Century Schoolbook" pitchFamily="18" charset="0"/>
                        </a:rPr>
                        <a:t> + Child(</a:t>
                      </a:r>
                      <a:r>
                        <a:rPr lang="en-US" sz="1400" b="0" i="0" u="none" strike="noStrike" baseline="0" dirty="0" err="1" smtClean="0">
                          <a:latin typeface="Century Schoolbook" pitchFamily="18" charset="0"/>
                        </a:rPr>
                        <a:t>ren</a:t>
                      </a:r>
                      <a:r>
                        <a:rPr lang="en-US" sz="1400" b="0" i="0" u="none" strike="noStrike" baseline="0" dirty="0" smtClean="0">
                          <a:latin typeface="Century Schoolbook" pitchFamily="18" charset="0"/>
                        </a:rPr>
                        <a:t>)</a:t>
                      </a:r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$29.93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5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Family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$42.86</a:t>
                      </a:r>
                    </a:p>
                    <a:p>
                      <a:pPr algn="ctr" fontAlgn="b"/>
                      <a:endParaRPr lang="en-US" sz="1400" b="0" i="1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Dental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 Rates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8" name="Picture 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Benefit Overview</a:t>
            </a:r>
            <a:endParaRPr lang="en-US" sz="2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799707" y="1524000"/>
            <a:ext cx="7543800" cy="4724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Century Schoolbook" pitchFamily="18" charset="0"/>
              </a:rPr>
              <a:t>Medical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Anthem continues as our carrier for 7/1/13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Choice of Traditional PPO and HDHP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No plan design changes or contribution increases</a:t>
            </a:r>
            <a:br>
              <a:rPr lang="en-US" sz="2000" dirty="0" smtClean="0">
                <a:latin typeface="Century Schoolbook" pitchFamily="18" charset="0"/>
              </a:rPr>
            </a:br>
            <a:endParaRPr lang="en-US" sz="20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latin typeface="Century Schoolbook" pitchFamily="18" charset="0"/>
              </a:rPr>
              <a:t>Dental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Delta Dental continues as our carrier for 7/1/13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No plan design changes</a:t>
            </a:r>
          </a:p>
          <a:p>
            <a:pPr marL="0" lvl="1"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latin typeface="Century Schoolbook" pitchFamily="18" charset="0"/>
              </a:rPr>
              <a:t>Vision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Anthem will replace Cigna as our vision carrier effective 7/1/13</a:t>
            </a: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Similar plan design and slight decrease in premiums</a:t>
            </a:r>
            <a:br>
              <a:rPr lang="en-US" sz="2000" dirty="0" smtClean="0">
                <a:latin typeface="Century Schoolbook" pitchFamily="18" charset="0"/>
              </a:rPr>
            </a:b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3340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Vision</a:t>
            </a:r>
            <a:endParaRPr lang="en-US" sz="36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914400" y="1981200"/>
            <a:ext cx="7543800" cy="3276600"/>
          </a:xfrm>
        </p:spPr>
        <p:txBody>
          <a:bodyPr>
            <a:noAutofit/>
          </a:bodyPr>
          <a:lstStyle/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endParaRPr lang="en-US" sz="2800" dirty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NEW Carrier:  Anthem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Century Schoolbook" pitchFamily="18" charset="0"/>
            </a:endParaRP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endParaRPr lang="en-US" dirty="0" smtClean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Find a network provider at </a:t>
            </a:r>
            <a:r>
              <a:rPr lang="en-US" sz="2800" dirty="0" smtClean="0">
                <a:latin typeface="Century Schoolbook" pitchFamily="18" charset="0"/>
                <a:hlinkClick r:id="rId2"/>
              </a:rPr>
              <a:t>www.anthem.com</a:t>
            </a:r>
            <a:endParaRPr lang="en-US" sz="2800" dirty="0" smtClean="0">
              <a:latin typeface="Century Schoolbook" pitchFamily="18" charset="0"/>
            </a:endParaRPr>
          </a:p>
          <a:p>
            <a:pPr lvl="1">
              <a:lnSpc>
                <a:spcPct val="80000"/>
              </a:lnSpc>
            </a:pPr>
            <a:endParaRPr lang="en-US" sz="1600" dirty="0" smtClean="0">
              <a:latin typeface="Century Schoolbook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sz="20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dirty="0" smtClean="0">
              <a:latin typeface="Baskerville Old Face" pitchFamily="18" charset="0"/>
            </a:endParaRPr>
          </a:p>
          <a:p>
            <a:pPr>
              <a:lnSpc>
                <a:spcPct val="90000"/>
              </a:lnSpc>
            </a:pPr>
            <a:endParaRPr lang="en-US" sz="1800" dirty="0" smtClean="0">
              <a:latin typeface="Baskerville Old Face" pitchFamily="18" charset="0"/>
            </a:endParaRPr>
          </a:p>
          <a:p>
            <a:endParaRPr lang="en-US" dirty="0"/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0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Vision </a:t>
            </a:r>
            <a:r>
              <a:rPr lang="en-US" sz="2800" b="1" dirty="0" smtClean="0">
                <a:latin typeface="Century Schoolbook" pitchFamily="18" charset="0"/>
                <a:ea typeface="+mj-ea"/>
                <a:cs typeface="+mj-cs"/>
              </a:rPr>
              <a:t>Plan Design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8" name="Picture 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53481"/>
              </p:ext>
            </p:extLst>
          </p:nvPr>
        </p:nvGraphicFramePr>
        <p:xfrm>
          <a:off x="533400" y="1981200"/>
          <a:ext cx="80010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19200"/>
                <a:gridCol w="1981200"/>
                <a:gridCol w="2057400"/>
              </a:tblGrid>
              <a:tr h="25908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In-Network</a:t>
                      </a:r>
                      <a:r>
                        <a:rPr lang="en-US" baseline="0" dirty="0" smtClean="0"/>
                        <a:t> Benefit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Out-of-Network</a:t>
                      </a:r>
                      <a:r>
                        <a:rPr lang="en-US" baseline="0" dirty="0" smtClean="0"/>
                        <a:t> Benefit</a:t>
                      </a:r>
                      <a:endParaRPr lang="en-US" dirty="0"/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Eye Exam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 Months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$10 Copay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Up to $42 Allowance</a:t>
                      </a:r>
                      <a:endParaRPr lang="en-US" sz="1600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Lenses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24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Covered in full after $10 Copay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$42</a:t>
                      </a:r>
                      <a:r>
                        <a:rPr lang="en-US" baseline="0" dirty="0" smtClean="0"/>
                        <a:t>-$80 Allowance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Frames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 Months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$130 Allowance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 Allowance</a:t>
                      </a:r>
                    </a:p>
                  </a:txBody>
                  <a:tcPr anchor="ctr"/>
                </a:tc>
              </a:tr>
              <a:tr h="21382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 Lenses</a:t>
                      </a:r>
                      <a:r>
                        <a:rPr lang="en-US" sz="1400" baseline="0" dirty="0" smtClean="0"/>
                        <a:t>  </a:t>
                      </a:r>
                    </a:p>
                    <a:p>
                      <a:r>
                        <a:rPr lang="en-US" sz="1400" i="1" baseline="0" dirty="0" smtClean="0"/>
                        <a:t>(in lieu of lenses and frames)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24 Months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If</a:t>
                      </a:r>
                      <a:r>
                        <a:rPr lang="en-US" sz="1600" baseline="0" dirty="0" smtClean="0"/>
                        <a:t> elective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$130 Allowance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If elective</a:t>
                      </a:r>
                    </a:p>
                    <a:p>
                      <a:pPr algn="ctr"/>
                      <a:r>
                        <a:rPr lang="en-US" sz="1600" dirty="0" smtClean="0"/>
                        <a:t>$105</a:t>
                      </a:r>
                      <a:r>
                        <a:rPr lang="en-US" sz="1600" baseline="0" dirty="0" smtClean="0"/>
                        <a:t> Allowance</a:t>
                      </a:r>
                      <a:endParaRPr lang="en-US" sz="1600" dirty="0"/>
                    </a:p>
                  </a:txBody>
                  <a:tcPr anchor="ctr"/>
                </a:tc>
              </a:tr>
              <a:tr h="14178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If necessary</a:t>
                      </a:r>
                      <a:endParaRPr lang="en-US" sz="1600" baseline="0" dirty="0" smtClean="0"/>
                    </a:p>
                    <a:p>
                      <a:pPr algn="ctr"/>
                      <a:r>
                        <a:rPr lang="en-US" sz="1600" baseline="0" dirty="0" smtClean="0"/>
                        <a:t>Covered in Full</a:t>
                      </a:r>
                      <a:endParaRPr 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If Necessary</a:t>
                      </a:r>
                    </a:p>
                    <a:p>
                      <a:pPr algn="ctr"/>
                      <a:r>
                        <a:rPr lang="en-US" sz="1600" dirty="0" smtClean="0"/>
                        <a:t>$210 Allowance</a:t>
                      </a:r>
                      <a:endParaRPr lang="en-US" sz="1600" dirty="0"/>
                    </a:p>
                  </a:txBody>
                  <a:tcPr/>
                </a:tc>
              </a:tr>
              <a:tr h="14178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To receive greater benefits, utilize a network provider:</a:t>
                      </a:r>
                      <a:r>
                        <a:rPr lang="en-US" sz="1600" b="1" dirty="0" smtClean="0">
                          <a:latin typeface="+mn-lt"/>
                          <a:ea typeface="Times New Roman"/>
                          <a:cs typeface="Arial"/>
                        </a:rPr>
                        <a:t> www.anthem.com. </a:t>
                      </a: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93576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43054"/>
              </p:ext>
            </p:extLst>
          </p:nvPr>
        </p:nvGraphicFramePr>
        <p:xfrm>
          <a:off x="1295400" y="1981200"/>
          <a:ext cx="6096000" cy="4085879"/>
        </p:xfrm>
        <a:graphic>
          <a:graphicData uri="http://schemas.openxmlformats.org/drawingml/2006/table">
            <a:tbl>
              <a:tblPr/>
              <a:tblGrid>
                <a:gridCol w="2438400"/>
                <a:gridCol w="3657600"/>
              </a:tblGrid>
              <a:tr h="7522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Anthem</a:t>
                      </a:r>
                      <a:r>
                        <a:rPr lang="en-US" sz="2300" b="0" i="0" u="none" strike="noStrike" dirty="0" smtClean="0">
                          <a:latin typeface="Century Schoolbook" pitchFamily="18" charset="0"/>
                        </a:rPr>
                        <a:t> Vision </a:t>
                      </a:r>
                      <a:r>
                        <a:rPr lang="en-US" sz="2300" b="0" i="0" u="none" strike="noStrike" baseline="0" dirty="0" smtClean="0">
                          <a:latin typeface="Century Schoolbook" pitchFamily="18" charset="0"/>
                        </a:rPr>
                        <a:t>Monthly Premium Contributions   </a:t>
                      </a:r>
                      <a:endParaRPr lang="en-US" sz="23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0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Century Schoolbook" pitchFamily="18" charset="0"/>
                        </a:rPr>
                        <a:t>Enrollment Tier</a:t>
                      </a:r>
                      <a:r>
                        <a:rPr lang="en-US" sz="1800" b="0" i="0" u="none" strike="noStrike" dirty="0">
                          <a:latin typeface="Century Schoolbook" pitchFamily="18" charset="0"/>
                        </a:rPr>
                        <a:t> </a:t>
                      </a: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 smtClean="0">
                        <a:latin typeface="Century Schoolbook" pitchFamily="18" charset="0"/>
                      </a:endParaRPr>
                    </a:p>
                    <a:p>
                      <a:pPr algn="ctr" fontAlgn="ctr"/>
                      <a:endParaRPr lang="en-US" sz="1600" b="1" i="0" u="none" strike="noStrike" dirty="0" smtClean="0">
                        <a:latin typeface="Century Schoolbook" pitchFamily="18" charset="0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latin typeface="Century Schoolbook" pitchFamily="18" charset="0"/>
                        </a:rPr>
                        <a:t>Employee</a:t>
                      </a:r>
                      <a:r>
                        <a:rPr lang="en-US" sz="1600" b="1" i="0" u="none" strike="noStrike" baseline="0" dirty="0" smtClean="0">
                          <a:latin typeface="Century Schoolbook" pitchFamily="18" charset="0"/>
                        </a:rPr>
                        <a:t> Contribution</a:t>
                      </a:r>
                      <a:endParaRPr lang="en-US" sz="1600" b="1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 Only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$4.49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 + Spouse/SSPD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$7.87</a:t>
                      </a:r>
                    </a:p>
                    <a:p>
                      <a:pPr algn="ctr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</a:t>
                      </a:r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Employee</a:t>
                      </a:r>
                      <a:r>
                        <a:rPr lang="en-US" sz="1400" b="0" i="0" u="none" strike="noStrike" baseline="0" dirty="0" smtClean="0">
                          <a:latin typeface="Century Schoolbook" pitchFamily="18" charset="0"/>
                        </a:rPr>
                        <a:t> + Child(</a:t>
                      </a:r>
                      <a:r>
                        <a:rPr lang="en-US" sz="1400" b="0" i="0" u="none" strike="noStrike" baseline="0" dirty="0" err="1" smtClean="0">
                          <a:latin typeface="Century Schoolbook" pitchFamily="18" charset="0"/>
                        </a:rPr>
                        <a:t>ren</a:t>
                      </a:r>
                      <a:r>
                        <a:rPr lang="en-US" sz="1400" b="0" i="0" u="none" strike="noStrike" baseline="0" dirty="0" smtClean="0">
                          <a:latin typeface="Century Schoolbook" pitchFamily="18" charset="0"/>
                        </a:rPr>
                        <a:t>)</a:t>
                      </a:r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$8.54</a:t>
                      </a:r>
                    </a:p>
                    <a:p>
                      <a:pPr algn="ctr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958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 smtClean="0">
                        <a:latin typeface="Century Schoolbook" pitchFamily="18" charset="0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   Family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Century Schoolbook" pitchFamily="18" charset="0"/>
                        </a:rPr>
                        <a:t>$13.04</a:t>
                      </a:r>
                    </a:p>
                    <a:p>
                      <a:pPr algn="ctr" fontAlgn="b"/>
                      <a:endParaRPr lang="en-US" sz="1400" b="0" i="1" u="none" strike="noStrike" dirty="0">
                        <a:latin typeface="Century Schoolbook" pitchFamily="18" charset="0"/>
                      </a:endParaRPr>
                    </a:p>
                  </a:txBody>
                  <a:tcPr marL="8358" marR="8358" marT="83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Vision 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Rates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8" name="Picture 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690336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>
              <a:latin typeface="Century Schoolbook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676400"/>
            <a:ext cx="8763000" cy="516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With an FSA plan, you elect to have a certain dollar amount withheld from your paycheck so you can pay for health care and dependent care expenses with pre-tax money.</a:t>
            </a:r>
            <a:br>
              <a:rPr lang="en-US" sz="2000" dirty="0" smtClean="0">
                <a:latin typeface="Century Schoolbook" pitchFamily="18" charset="0"/>
              </a:rPr>
            </a:br>
            <a:endParaRPr lang="en-US" sz="2000" dirty="0" smtClean="0">
              <a:latin typeface="Century Schoolbook" pitchFamily="18" charset="0"/>
            </a:endParaRP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Eligible expenses include your unreimbursed medical expenses, including deductibles, co-pays, co-insurance, and childcare expenses</a:t>
            </a:r>
            <a:r>
              <a:rPr lang="en-US" sz="2000" i="1" dirty="0" smtClean="0">
                <a:latin typeface="Century Schoolbook" pitchFamily="18" charset="0"/>
              </a:rPr>
              <a:t>!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endParaRPr lang="en-US" sz="2000" dirty="0" smtClean="0">
              <a:latin typeface="Century Schoolbook" pitchFamily="18" charset="0"/>
            </a:endParaRP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“Use it or Lose it Rule” – If you do not use all of your FSA funds they will be forfeited at the end of the plan year.</a:t>
            </a: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endParaRPr lang="en-US" sz="2000" dirty="0" smtClean="0">
              <a:latin typeface="Century Schoolbook" pitchFamily="18" charset="0"/>
            </a:endParaRPr>
          </a:p>
          <a:p>
            <a:pPr marL="457200" indent="-4572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If you elect the HDHP then you can enroll in FSA for Dependent Care </a:t>
            </a:r>
            <a:r>
              <a:rPr lang="en-US" sz="2000" u="sng" dirty="0" smtClean="0">
                <a:latin typeface="Century Schoolbook" pitchFamily="18" charset="0"/>
              </a:rPr>
              <a:t>Only.</a:t>
            </a:r>
          </a:p>
          <a:p>
            <a:pPr>
              <a:lnSpc>
                <a:spcPct val="80000"/>
              </a:lnSpc>
            </a:pPr>
            <a:endParaRPr lang="en-US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r>
              <a:rPr lang="en-US" i="1" dirty="0" smtClean="0">
                <a:latin typeface="Century Schoolbook" pitchFamily="18" charset="0"/>
              </a:rPr>
              <a:t>Reminder:  </a:t>
            </a:r>
            <a:r>
              <a:rPr lang="en-US" dirty="0" smtClean="0">
                <a:latin typeface="Century Schoolbook" pitchFamily="18" charset="0"/>
              </a:rPr>
              <a:t>Over-the-counter medications no longer eligible for reimbursement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Century Schoolbook" pitchFamily="18" charset="0"/>
              </a:rPr>
              <a:t>                    without a prescription.</a:t>
            </a:r>
          </a:p>
          <a:p>
            <a:pPr algn="ctr">
              <a:lnSpc>
                <a:spcPct val="80000"/>
              </a:lnSpc>
            </a:pPr>
            <a:endParaRPr lang="en-US" dirty="0" smtClean="0">
              <a:latin typeface="Century Schoolbook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en-US" dirty="0" smtClean="0">
                <a:latin typeface="Century Schoolbook" pitchFamily="18" charset="0"/>
              </a:rPr>
              <a:t>2013-2014 FSA Annual Plan Limits:</a:t>
            </a:r>
          </a:p>
          <a:p>
            <a:pPr lvl="1" algn="ctr">
              <a:lnSpc>
                <a:spcPct val="80000"/>
              </a:lnSpc>
            </a:pPr>
            <a:r>
              <a:rPr lang="en-US" sz="1600" dirty="0" smtClean="0">
                <a:latin typeface="Century Schoolbook" pitchFamily="18" charset="0"/>
              </a:rPr>
              <a:t>Health Care:  </a:t>
            </a:r>
            <a:r>
              <a:rPr lang="en-US" sz="1600" b="1" dirty="0" smtClean="0">
                <a:latin typeface="Century Schoolbook" pitchFamily="18" charset="0"/>
              </a:rPr>
              <a:t>$2,500 </a:t>
            </a:r>
          </a:p>
          <a:p>
            <a:pPr lvl="1" algn="ctr">
              <a:lnSpc>
                <a:spcPct val="80000"/>
              </a:lnSpc>
            </a:pPr>
            <a:r>
              <a:rPr lang="en-US" sz="1600" dirty="0" smtClean="0">
                <a:latin typeface="Century Schoolbook" pitchFamily="18" charset="0"/>
              </a:rPr>
              <a:t>Dependent Care:  $5,000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b="1" i="1" dirty="0" smtClean="0">
              <a:latin typeface="Century Schoolbook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1600" dirty="0" smtClean="0">
                <a:latin typeface="Century Schoolbook" pitchFamily="18" charset="0"/>
              </a:rPr>
              <a:t>   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914400" y="533400"/>
            <a:ext cx="5257800" cy="8382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Century Schoolbook" pitchFamily="18" charset="0"/>
                <a:ea typeface="+mj-ea"/>
                <a:cs typeface="+mj-cs"/>
              </a:rPr>
              <a:t>What is a Flexible Spending Account (FSA)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8" name="Picture 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600200"/>
            <a:ext cx="80010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Your FSA debit card can be used at providers offices, hospitals, pharmacies, etc.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700" dirty="0" smtClean="0">
              <a:latin typeface="Century Schoolbook" pitchFamily="18" charset="0"/>
            </a:endParaRPr>
          </a:p>
          <a:p>
            <a:pPr marL="457200" indent="-457200"/>
            <a:endParaRPr lang="en-US" sz="700" dirty="0" smtClean="0">
              <a:latin typeface="Century Schoolbook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If you receive a bill at home, you can write your debit card number on the bill to make payment like any other credit/debit  card.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700" dirty="0" smtClean="0">
              <a:latin typeface="Century Schoolbook" pitchFamily="18" charset="0"/>
            </a:endParaRPr>
          </a:p>
          <a:p>
            <a:pPr marL="457200" indent="-457200"/>
            <a:endParaRPr lang="en-US" sz="700" dirty="0" smtClean="0">
              <a:latin typeface="Century Schoolbook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If your childcare provider accepts Visa, you can use your debit card for childcare expenses as well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700" dirty="0" smtClean="0">
              <a:latin typeface="Century Schoolbook" pitchFamily="18" charset="0"/>
            </a:endParaRPr>
          </a:p>
          <a:p>
            <a:pPr marL="457200" indent="-457200"/>
            <a:endParaRPr lang="en-US" sz="700" dirty="0" smtClean="0">
              <a:latin typeface="Century Schoolbook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You can also file claims online, using a </a:t>
            </a:r>
            <a:r>
              <a:rPr lang="en-US" sz="2000" dirty="0" err="1" smtClean="0">
                <a:latin typeface="Century Schoolbook" pitchFamily="18" charset="0"/>
              </a:rPr>
              <a:t>smartphone</a:t>
            </a:r>
            <a:r>
              <a:rPr lang="en-US" sz="2000" dirty="0" smtClean="0">
                <a:latin typeface="Century Schoolbook" pitchFamily="18" charset="0"/>
              </a:rPr>
              <a:t> app, or via mail</a:t>
            </a:r>
          </a:p>
          <a:p>
            <a:endParaRPr lang="en-US" sz="2000" dirty="0" smtClean="0">
              <a:latin typeface="Century Schoolbook" pitchFamily="18" charset="0"/>
            </a:endParaRPr>
          </a:p>
          <a:p>
            <a:r>
              <a:rPr lang="en-US" b="1" i="1" dirty="0" smtClean="0">
                <a:latin typeface="Century Schoolbook" pitchFamily="18" charset="0"/>
              </a:rPr>
              <a:t>Important Note:  </a:t>
            </a:r>
            <a:r>
              <a:rPr lang="en-US" dirty="0" smtClean="0">
                <a:latin typeface="Century Schoolbook" pitchFamily="18" charset="0"/>
              </a:rPr>
              <a:t>You still need to keep receipts and </a:t>
            </a:r>
            <a:r>
              <a:rPr lang="en-US" dirty="0" err="1" smtClean="0">
                <a:latin typeface="Century Schoolbook" pitchFamily="18" charset="0"/>
              </a:rPr>
              <a:t>AdminPro</a:t>
            </a:r>
            <a:r>
              <a:rPr lang="en-US" dirty="0" smtClean="0">
                <a:latin typeface="Century Schoolbook" pitchFamily="18" charset="0"/>
              </a:rPr>
              <a:t> will request them under certain circumstances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9144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latin typeface="Century Schoolbook" pitchFamily="18" charset="0"/>
                <a:ea typeface="+mj-ea"/>
                <a:cs typeface="+mj-cs"/>
              </a:rPr>
              <a:t>FSA Debit Card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5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47800"/>
            <a:ext cx="7467600" cy="4911725"/>
          </a:xfrm>
        </p:spPr>
        <p:txBody>
          <a:bodyPr lIns="91413" tIns="45705" rIns="91413" bIns="45705">
            <a:normAutofit/>
          </a:bodyPr>
          <a:lstStyle/>
          <a:p>
            <a:pPr algn="ctr" eaLnBrk="1" hangingPunct="1">
              <a:buFontTx/>
              <a:buNone/>
            </a:pPr>
            <a:endParaRPr lang="en-US" sz="1600" dirty="0" smtClean="0"/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Century Schoolbook" pitchFamily="18" charset="0"/>
              </a:rPr>
              <a:t>Remember:</a:t>
            </a:r>
          </a:p>
          <a:p>
            <a:pPr algn="ctr" eaLnBrk="1" hangingPunct="1">
              <a:buFontTx/>
              <a:buNone/>
            </a:pPr>
            <a:endParaRPr lang="en-US" sz="1900" i="1" dirty="0" smtClean="0">
              <a:latin typeface="Century Schoolbook" pitchFamily="18" charset="0"/>
            </a:endParaRPr>
          </a:p>
          <a:p>
            <a:r>
              <a:rPr lang="en-US" sz="2800" dirty="0" smtClean="0">
                <a:latin typeface="Century Schoolbook" pitchFamily="18" charset="0"/>
              </a:rPr>
              <a:t>All benefit-eligible employees must elect or waive coverage and assign beneficiaries to life insurance plans no later than May 15, 2013.  </a:t>
            </a:r>
          </a:p>
          <a:p>
            <a:pPr>
              <a:buNone/>
            </a:pPr>
            <a:endParaRPr lang="en-US" sz="1200" dirty="0" smtClean="0">
              <a:latin typeface="Century Schoolbook" pitchFamily="18" charset="0"/>
            </a:endParaRPr>
          </a:p>
          <a:p>
            <a:r>
              <a:rPr lang="en-US" sz="2800" dirty="0" smtClean="0">
                <a:latin typeface="Century Schoolbook" pitchFamily="18" charset="0"/>
              </a:rPr>
              <a:t>Enrollment will be completed in the ADP portal at https</a:t>
            </a:r>
            <a:r>
              <a:rPr lang="en-US" sz="2800" smtClean="0">
                <a:latin typeface="Century Schoolbook" pitchFamily="18" charset="0"/>
              </a:rPr>
              <a:t>://portal.adp.com.</a:t>
            </a:r>
            <a:endParaRPr lang="en-US" sz="2800" dirty="0" smtClean="0">
              <a:latin typeface="Century Schoolbook" pitchFamily="18" charset="0"/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990600" y="533400"/>
            <a:ext cx="5257800" cy="762000"/>
          </a:xfrm>
          <a:prstGeom prst="rect">
            <a:avLst/>
          </a:prstGeo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smtClean="0">
                <a:latin typeface="Century Schoolbook" pitchFamily="18" charset="0"/>
                <a:ea typeface="+mj-ea"/>
                <a:cs typeface="+mj-cs"/>
              </a:rPr>
              <a:t>Employee Action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5" name="Picture 4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3340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Medical</a:t>
            </a:r>
            <a:endParaRPr lang="en-US" sz="36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914400" y="1524000"/>
            <a:ext cx="7543800" cy="3276600"/>
          </a:xfrm>
        </p:spPr>
        <p:txBody>
          <a:bodyPr>
            <a:noAutofit/>
          </a:bodyPr>
          <a:lstStyle/>
          <a:p>
            <a:pPr lvl="1">
              <a:lnSpc>
                <a:spcPct val="90000"/>
              </a:lnSpc>
            </a:pPr>
            <a:endParaRPr lang="en-US" sz="2400" dirty="0" smtClean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dirty="0" smtClean="0">
                <a:latin typeface="Century Schoolbook" pitchFamily="18" charset="0"/>
              </a:rPr>
              <a:t>Still two medical plan options from which to choose:</a:t>
            </a:r>
          </a:p>
          <a:p>
            <a:pPr lvl="2" indent="-274320">
              <a:lnSpc>
                <a:spcPct val="90000"/>
              </a:lnSpc>
              <a:buFont typeface="Courier New" pitchFamily="49" charset="0"/>
              <a:buChar char="o"/>
            </a:pPr>
            <a:r>
              <a:rPr lang="en-US" sz="2400" dirty="0" smtClean="0">
                <a:latin typeface="Century Schoolbook" pitchFamily="18" charset="0"/>
              </a:rPr>
              <a:t>Traditional PPO – No plan design changes</a:t>
            </a:r>
          </a:p>
          <a:p>
            <a:pPr lvl="2" indent="-274320">
              <a:lnSpc>
                <a:spcPct val="90000"/>
              </a:lnSpc>
              <a:buFont typeface="Courier New" pitchFamily="49" charset="0"/>
              <a:buChar char="o"/>
            </a:pPr>
            <a:r>
              <a:rPr lang="en-US" sz="2400" dirty="0" smtClean="0">
                <a:latin typeface="Century Schoolbook" pitchFamily="18" charset="0"/>
              </a:rPr>
              <a:t>High Deductible Health Plan – No plan design changes</a:t>
            </a: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endParaRPr lang="en-US" sz="1400" dirty="0" smtClean="0">
              <a:latin typeface="Century Schoolbook" pitchFamily="18" charset="0"/>
            </a:endParaRPr>
          </a:p>
          <a:p>
            <a:pPr marL="274320" indent="-274320"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dirty="0" smtClean="0">
                <a:latin typeface="Century Schoolbook" pitchFamily="18" charset="0"/>
              </a:rPr>
              <a:t>Find a network provider at </a:t>
            </a:r>
            <a:r>
              <a:rPr lang="en-US" sz="2800" dirty="0" smtClean="0">
                <a:latin typeface="Century Schoolbook" pitchFamily="18" charset="0"/>
                <a:hlinkClick r:id="rId2"/>
              </a:rPr>
              <a:t>www.anthem.com</a:t>
            </a:r>
            <a:r>
              <a:rPr lang="en-US" sz="3200" dirty="0" smtClean="0">
                <a:latin typeface="Century Schoolbook" pitchFamily="18" charset="0"/>
              </a:rPr>
              <a:t> - choose Blue Access PPO</a:t>
            </a:r>
          </a:p>
          <a:p>
            <a:pPr lvl="1">
              <a:lnSpc>
                <a:spcPct val="80000"/>
              </a:lnSpc>
            </a:pPr>
            <a:endParaRPr lang="en-US" sz="1600" dirty="0" smtClean="0">
              <a:latin typeface="Century Schoolbook" pitchFamily="18" charset="0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sz="2000" dirty="0" smtClean="0">
              <a:latin typeface="Baskerville Old Face" pitchFamily="18" charset="0"/>
            </a:endParaRPr>
          </a:p>
          <a:p>
            <a:pPr lvl="1">
              <a:lnSpc>
                <a:spcPct val="90000"/>
              </a:lnSpc>
            </a:pPr>
            <a:endParaRPr lang="en-US" dirty="0" smtClean="0">
              <a:latin typeface="Baskerville Old Face" pitchFamily="18" charset="0"/>
            </a:endParaRPr>
          </a:p>
          <a:p>
            <a:pPr>
              <a:lnSpc>
                <a:spcPct val="90000"/>
              </a:lnSpc>
            </a:pPr>
            <a:endParaRPr lang="en-US" sz="1800" dirty="0" smtClean="0">
              <a:latin typeface="Baskerville Old Face" pitchFamily="18" charset="0"/>
            </a:endParaRPr>
          </a:p>
          <a:p>
            <a:endParaRPr lang="en-US" dirty="0"/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  <p:pic>
        <p:nvPicPr>
          <p:cNvPr id="8" name="Picture 7" descr="Image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" y="533400"/>
            <a:ext cx="762000" cy="762000"/>
          </a:xfrm>
          <a:prstGeom prst="rect">
            <a:avLst/>
          </a:prstGeom>
          <a:ln w="1270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833379"/>
              </p:ext>
            </p:extLst>
          </p:nvPr>
        </p:nvGraphicFramePr>
        <p:xfrm>
          <a:off x="238083" y="19069"/>
          <a:ext cx="8905917" cy="6838931"/>
        </p:xfrm>
        <a:graphic>
          <a:graphicData uri="http://schemas.openxmlformats.org/drawingml/2006/table">
            <a:tbl>
              <a:tblPr/>
              <a:tblGrid>
                <a:gridCol w="4424346"/>
                <a:gridCol w="2206837"/>
                <a:gridCol w="2274734"/>
              </a:tblGrid>
              <a:tr h="473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Times New Roman"/>
                          <a:ea typeface="Times New Roman"/>
                        </a:rPr>
                        <a:t>            </a:t>
                      </a:r>
                    </a:p>
                  </a:txBody>
                  <a:tcPr marL="41907" marR="41907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Times New Roman"/>
                        </a:rPr>
                        <a:t>Blue Access PPO</a:t>
                      </a:r>
                      <a:endParaRPr lang="en-US" sz="1400" b="1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66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Times New Roman"/>
                          <a:cs typeface="Arial"/>
                        </a:rPr>
                        <a:t>Medical Plan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In-Network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Out-of-Network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4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Anthem Network  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www.anthem.com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Deductible – Individual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1,000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$ 2,000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Deductible – Family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3,000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$ 4,000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Coinsurance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80% / 20%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60% / 40%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51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Out-of-Pocket Maximum – Individual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(includes deductible)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$ 3000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$ 6000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364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Out-of-Pocket Maximum – Family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 (includes deductible)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$ 6000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$ 12,000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Primary Care Visit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$ 25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Specialty Care Visit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$ 50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Urgent Care Center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$100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Copay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Preventive Care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100% coverage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Emergency Room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$200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Hospital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Out-Patient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Maternity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4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Mental &amp; Nervous Care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                   Inpatient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                  Outpatient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Lifetime Maximum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Unlimited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4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Prescription Drugs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1907" marR="4190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1907" marR="4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4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RETAIL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1907" marR="4190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1907" marR="41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Generic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$10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Preferred Brand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2)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30%; $40 max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Non-Preferred Brand (Tier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3)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55%; $55 max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4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MAIL ORDER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Generic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$20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96984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Preferred Brand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2)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30%; $80 max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2858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Non-Preferred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3)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$55; $110 max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1907" marR="419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047850"/>
              </p:ext>
            </p:extLst>
          </p:nvPr>
        </p:nvGraphicFramePr>
        <p:xfrm>
          <a:off x="228600" y="0"/>
          <a:ext cx="8915400" cy="6778693"/>
        </p:xfrm>
        <a:graphic>
          <a:graphicData uri="http://schemas.openxmlformats.org/drawingml/2006/table">
            <a:tbl>
              <a:tblPr/>
              <a:tblGrid>
                <a:gridCol w="4449225"/>
                <a:gridCol w="2232489"/>
                <a:gridCol w="2233686"/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 dirty="0">
                          <a:latin typeface="Times New Roman"/>
                          <a:ea typeface="Times New Roman"/>
                        </a:rPr>
                        <a:t>            </a:t>
                      </a:r>
                    </a:p>
                  </a:txBody>
                  <a:tcPr marL="40453" marR="40453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Times New Roman"/>
                          <a:ea typeface="Times New Roman"/>
                        </a:rPr>
                        <a:t>Blue Access HDHP/HSA</a:t>
                      </a:r>
                      <a:endParaRPr lang="en-US" sz="1600" b="1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08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Times New Roman"/>
                          <a:cs typeface="Arial"/>
                        </a:rPr>
                        <a:t>Medical Plan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In-Network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Arial"/>
                          <a:ea typeface="Times New Roman"/>
                        </a:rPr>
                        <a:t>Out-of-Network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Anthem Network  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www.anthem.com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Deductible – Individual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$2,000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$4,000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9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Deductible –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Family 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(family</a:t>
                      </a:r>
                      <a:r>
                        <a:rPr lang="en-US" sz="1100" b="1" baseline="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coverage requires the full family deductible be met before coinsurance applies)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$4,000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$8000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Coinsurance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80% / 20%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60% / 40%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Out-of-Pocket Maximum – Individual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(includes deductible)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$4,000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$8,000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Out-of-Pocket Maximum – Family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 (includes deductible)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$8,000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$16,000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Primary Care Visit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Specialty Care Visit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Urgent Care Center Copay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Preventive Care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100% Coverage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Emergency Room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Hospital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Out-Patient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Maternity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Mental &amp; Nervous Care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                   Inpatient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                  Outpatient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20%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553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Lifetime Maximum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Times New Roman"/>
                          <a:cs typeface="Arial"/>
                        </a:rPr>
                        <a:t>Unlimited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Prescription Drugs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0453" marR="40453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0453" marR="404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RETAIL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0453" marR="40453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</a:endParaRPr>
                    </a:p>
                  </a:txBody>
                  <a:tcPr marL="40453" marR="404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Generic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% after deductible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Preferred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2)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Non-Preferred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3)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50%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14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MAIL ORDER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Generic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% after deductible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Preferred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2)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40%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4072">
                <a:tc>
                  <a:txBody>
                    <a:bodyPr/>
                    <a:lstStyle/>
                    <a:p>
                      <a:pPr marL="4572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     </a:t>
                      </a:r>
                      <a:r>
                        <a:rPr lang="en-US" sz="1200" b="1" dirty="0" smtClean="0">
                          <a:latin typeface="Calibri"/>
                          <a:ea typeface="Times New Roman"/>
                          <a:cs typeface="Arial"/>
                        </a:rPr>
                        <a:t>Non-Preferred </a:t>
                      </a:r>
                      <a:r>
                        <a:rPr lang="en-US" sz="1200" b="1" dirty="0">
                          <a:latin typeface="Calibri"/>
                          <a:ea typeface="Times New Roman"/>
                          <a:cs typeface="Arial"/>
                        </a:rPr>
                        <a:t>(Tier 3)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50% after deductible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Arial"/>
                        </a:rPr>
                        <a:t>Not covered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40453" marR="404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400" dirty="0" smtClean="0">
                <a:latin typeface="Century Schoolbook" pitchFamily="18" charset="0"/>
              </a:rPr>
              <a:t>Anthem Plan Highlights</a:t>
            </a:r>
            <a:endParaRPr lang="en-US" sz="24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endParaRPr lang="en-US" sz="1600" dirty="0" smtClean="0">
              <a:latin typeface="Century Schoolbook" pitchFamily="18" charset="0"/>
            </a:endParaRP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b="1" i="1" u="sng" dirty="0" smtClean="0">
                <a:latin typeface="Century Schoolbook" pitchFamily="18" charset="0"/>
              </a:rPr>
              <a:t>ALL</a:t>
            </a:r>
            <a:r>
              <a:rPr lang="en-US" sz="2800" dirty="0" smtClean="0">
                <a:latin typeface="Century Schoolbook" pitchFamily="18" charset="0"/>
              </a:rPr>
              <a:t> mammograms paid at 100%</a:t>
            </a:r>
            <a:r>
              <a:rPr lang="en-US" sz="1600" dirty="0" smtClean="0">
                <a:latin typeface="Century Schoolbook" pitchFamily="18" charset="0"/>
              </a:rPr>
              <a:t/>
            </a:r>
            <a:br>
              <a:rPr lang="en-US" sz="1600" dirty="0" smtClean="0">
                <a:latin typeface="Century Schoolbook" pitchFamily="18" charset="0"/>
              </a:rPr>
            </a:br>
            <a:endParaRPr lang="en-US" sz="1600" dirty="0" smtClean="0">
              <a:latin typeface="Century Schoolbook" pitchFamily="18" charset="0"/>
            </a:endParaRP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Eligible smoking cessation medications (ex. </a:t>
            </a:r>
            <a:r>
              <a:rPr lang="en-US" sz="2800" dirty="0" err="1" smtClean="0">
                <a:latin typeface="Century Schoolbook" pitchFamily="18" charset="0"/>
              </a:rPr>
              <a:t>Chantix</a:t>
            </a:r>
            <a:r>
              <a:rPr lang="en-US" sz="2800" dirty="0" smtClean="0">
                <a:latin typeface="Century Schoolbook" pitchFamily="18" charset="0"/>
              </a:rPr>
              <a:t> or </a:t>
            </a:r>
            <a:r>
              <a:rPr lang="en-US" sz="2800" dirty="0" err="1" smtClean="0">
                <a:latin typeface="Century Schoolbook" pitchFamily="18" charset="0"/>
              </a:rPr>
              <a:t>Wellbutrin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Century Schoolbook" pitchFamily="18" charset="0"/>
              </a:rPr>
              <a:t>covered under the Anthem Rx plan</a:t>
            </a:r>
            <a:r>
              <a:rPr lang="en-US" sz="1600" dirty="0" smtClean="0">
                <a:latin typeface="Century Schoolbook" pitchFamily="18" charset="0"/>
              </a:rPr>
              <a:t/>
            </a:r>
            <a:br>
              <a:rPr lang="en-US" sz="1600" dirty="0" smtClean="0">
                <a:latin typeface="Century Schoolbook" pitchFamily="18" charset="0"/>
              </a:rPr>
            </a:br>
            <a:endParaRPr lang="en-US" sz="1600" dirty="0" smtClean="0">
              <a:latin typeface="Century Schoolbook" pitchFamily="18" charset="0"/>
            </a:endParaRP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Century Schoolbook" pitchFamily="18" charset="0"/>
              </a:rPr>
              <a:t>Access to a Worldwide network.  Search for providers at </a:t>
            </a:r>
            <a:r>
              <a:rPr lang="en-US" sz="2800" dirty="0" smtClean="0">
                <a:latin typeface="Century Schoolbook" pitchFamily="18" charset="0"/>
                <a:hlinkClick r:id="rId3"/>
              </a:rPr>
              <a:t>www.bluecares.com</a:t>
            </a:r>
            <a:r>
              <a:rPr lang="en-US" sz="2800" dirty="0" smtClean="0">
                <a:latin typeface="Century Schoolbook" pitchFamily="18" charset="0"/>
              </a:rPr>
              <a:t> </a:t>
            </a:r>
          </a:p>
          <a:p>
            <a:pPr marL="274320" lvl="1" indent="-274320">
              <a:lnSpc>
                <a:spcPct val="80000"/>
              </a:lnSpc>
            </a:pPr>
            <a:endParaRPr lang="en-US" sz="2800" dirty="0" smtClean="0">
              <a:latin typeface="Century Schoolbook" pitchFamily="18" charset="0"/>
            </a:endParaRPr>
          </a:p>
          <a:p>
            <a:pPr marL="274320" lvl="1" indent="-274320"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  <a:p>
            <a:pPr marL="274320" lvl="1" indent="-274320">
              <a:lnSpc>
                <a:spcPct val="80000"/>
              </a:lnSpc>
              <a:buFont typeface="Arial" pitchFamily="34" charset="0"/>
              <a:buChar char="•"/>
            </a:pPr>
            <a:endParaRPr lang="en-US" sz="2000" dirty="0" smtClean="0">
              <a:latin typeface="Century Schoolbook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Anthem Website</a:t>
            </a:r>
            <a:endParaRPr lang="en-US" sz="2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828800"/>
            <a:ext cx="7543800" cy="3276600"/>
          </a:xfrm>
        </p:spPr>
        <p:txBody>
          <a:bodyPr>
            <a:noAutofit/>
          </a:bodyPr>
          <a:lstStyle/>
          <a:p>
            <a:pPr marL="457200"/>
            <a:r>
              <a:rPr lang="en-US" sz="3200" dirty="0" smtClean="0">
                <a:latin typeface="Century Schoolbook" pitchFamily="18" charset="0"/>
              </a:rPr>
              <a:t>A demonstration of the Anthem website.</a:t>
            </a:r>
          </a:p>
          <a:p>
            <a:pPr marL="457200" indent="-457200"/>
            <a:endParaRPr lang="en-US" sz="3200" dirty="0" smtClean="0">
              <a:latin typeface="Century Schoolbook" pitchFamily="18" charset="0"/>
            </a:endParaRPr>
          </a:p>
          <a:p>
            <a:pPr marL="457200" indent="-457200" algn="ctr"/>
            <a:r>
              <a:rPr lang="en-US" sz="3200" u="sng" dirty="0" smtClean="0"/>
              <a:t>www.anthem.com</a:t>
            </a:r>
            <a:endParaRPr lang="en-US" sz="3200" dirty="0" smtClean="0"/>
          </a:p>
          <a:p>
            <a:pPr marL="457200" indent="-457200">
              <a:buFont typeface="Wingdings" pitchFamily="2" charset="2"/>
              <a:buChar char="§"/>
            </a:pPr>
            <a:endParaRPr lang="en-US" sz="2800" dirty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What is an HSA</a:t>
            </a:r>
            <a:endParaRPr lang="en-US" sz="24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828800"/>
            <a:ext cx="7543800" cy="3276600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latin typeface="Century Schoolbook" pitchFamily="18" charset="0"/>
              </a:rPr>
              <a:t>Tax-advantaged checking account</a:t>
            </a:r>
          </a:p>
          <a:p>
            <a:pPr>
              <a:buFont typeface="Wingdings" pitchFamily="2" charset="2"/>
              <a:buChar char="§"/>
            </a:pPr>
            <a:endParaRPr lang="en-US" sz="2800" dirty="0" smtClean="0">
              <a:latin typeface="Century Schoolbook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latin typeface="Century Schoolbook" pitchFamily="18" charset="0"/>
              </a:rPr>
              <a:t>Allows you to save for future medical expenses or pay current ones</a:t>
            </a:r>
            <a:endParaRPr lang="en-US" sz="2800" dirty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533400"/>
            <a:ext cx="5257800" cy="762000"/>
          </a:xfrm>
          <a:solidFill>
            <a:srgbClr val="E7CB00"/>
          </a:solidFill>
          <a:ln w="31750" cmpd="dbl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HSA Eligibility</a:t>
            </a:r>
            <a:endParaRPr lang="en-US" sz="1800" dirty="0">
              <a:latin typeface="Century Schoolbook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449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half" idx="2"/>
          </p:nvPr>
        </p:nvSpPr>
        <p:spPr>
          <a:xfrm>
            <a:off x="838200" y="1524000"/>
            <a:ext cx="7543800" cy="3276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entury Schoolbook" pitchFamily="18" charset="0"/>
              </a:rPr>
              <a:t>An HSA can be established by an individual who:</a:t>
            </a:r>
            <a:endParaRPr lang="en-US" sz="1000" dirty="0" smtClean="0">
              <a:latin typeface="Century Schoolbook" pitchFamily="18" charset="0"/>
            </a:endParaRPr>
          </a:p>
          <a:p>
            <a:endParaRPr lang="en-US" sz="10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Is covered under a high deductible health plan (HDHP)</a:t>
            </a:r>
            <a:r>
              <a:rPr lang="en-US" sz="900" dirty="0" smtClean="0">
                <a:latin typeface="Century Schoolbook" pitchFamily="18" charset="0"/>
              </a:rPr>
              <a:t/>
            </a:r>
            <a:br>
              <a:rPr lang="en-US" sz="900" dirty="0" smtClean="0">
                <a:latin typeface="Century Schoolbook" pitchFamily="18" charset="0"/>
              </a:rPr>
            </a:br>
            <a:r>
              <a:rPr lang="en-US" sz="900" dirty="0" smtClean="0">
                <a:latin typeface="Century Schoolbook" pitchFamily="18" charset="0"/>
              </a:rPr>
              <a:t> </a:t>
            </a: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Is not covered by any other health plan that is not an HDHP</a:t>
            </a:r>
            <a:r>
              <a:rPr lang="en-US" sz="900" dirty="0" smtClean="0">
                <a:latin typeface="Century Schoolbook" pitchFamily="18" charset="0"/>
              </a:rPr>
              <a:t/>
            </a:r>
            <a:br>
              <a:rPr lang="en-US" sz="900" dirty="0" smtClean="0">
                <a:latin typeface="Century Schoolbook" pitchFamily="18" charset="0"/>
              </a:rPr>
            </a:br>
            <a:endParaRPr lang="en-US" sz="9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Is not enrolled for benefits under any part of Medicare</a:t>
            </a:r>
            <a:r>
              <a:rPr lang="en-US" sz="900" dirty="0" smtClean="0">
                <a:latin typeface="Century Schoolbook" pitchFamily="18" charset="0"/>
              </a:rPr>
              <a:t/>
            </a:r>
            <a:br>
              <a:rPr lang="en-US" sz="900" dirty="0" smtClean="0">
                <a:latin typeface="Century Schoolbook" pitchFamily="18" charset="0"/>
              </a:rPr>
            </a:br>
            <a:endParaRPr lang="en-US" sz="900" dirty="0" smtClean="0">
              <a:latin typeface="Century Schoolbook" pitchFamily="18" charset="0"/>
            </a:endParaRPr>
          </a:p>
          <a:p>
            <a:pPr marL="274320" lvl="1" indent="-274320">
              <a:buFont typeface="Arial" pitchFamily="34" charset="0"/>
              <a:buChar char="•"/>
            </a:pPr>
            <a:r>
              <a:rPr lang="en-US" sz="2000" dirty="0" smtClean="0">
                <a:latin typeface="Century Schoolbook" pitchFamily="18" charset="0"/>
              </a:rPr>
              <a:t>Is not claimed as a dependent on another person’s tax return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en-US" sz="2000" dirty="0" smtClean="0">
              <a:latin typeface="Century Schoolbook" pitchFamily="18" charset="0"/>
            </a:endParaRPr>
          </a:p>
        </p:txBody>
      </p:sp>
      <p:pic>
        <p:nvPicPr>
          <p:cNvPr id="18" name="Picture 17" descr="DePauw_University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609600"/>
            <a:ext cx="1981200" cy="5707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7542</TotalTime>
  <Words>1331</Words>
  <Application>Microsoft Office PowerPoint</Application>
  <PresentationFormat>On-screen Show (4:3)</PresentationFormat>
  <Paragraphs>438</Paragraphs>
  <Slides>25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Benefit Overview</vt:lpstr>
      <vt:lpstr>Medical</vt:lpstr>
      <vt:lpstr>PowerPoint Presentation</vt:lpstr>
      <vt:lpstr>PowerPoint Presentation</vt:lpstr>
      <vt:lpstr>Anthem Plan Highlights</vt:lpstr>
      <vt:lpstr>Anthem Website</vt:lpstr>
      <vt:lpstr>What is an HSA</vt:lpstr>
      <vt:lpstr>HSA Eligibility</vt:lpstr>
      <vt:lpstr>HSA Features</vt:lpstr>
      <vt:lpstr>HSA Contributions Options</vt:lpstr>
      <vt:lpstr>HSA Contribution Maximums</vt:lpstr>
      <vt:lpstr>HSA University Contributions</vt:lpstr>
      <vt:lpstr>HSA Distributions</vt:lpstr>
      <vt:lpstr>Dental</vt:lpstr>
      <vt:lpstr>PowerPoint Presentation</vt:lpstr>
      <vt:lpstr>PowerPoint Presentation</vt:lpstr>
      <vt:lpstr>PowerPoint Presentation</vt:lpstr>
      <vt:lpstr>PowerPoint Presentation</vt:lpstr>
      <vt:lpstr>Vision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Tollison</dc:creator>
  <cp:lastModifiedBy>DePauw Un</cp:lastModifiedBy>
  <cp:revision>168</cp:revision>
  <dcterms:created xsi:type="dcterms:W3CDTF">2011-08-12T19:08:16Z</dcterms:created>
  <dcterms:modified xsi:type="dcterms:W3CDTF">2013-05-02T16:05:17Z</dcterms:modified>
</cp:coreProperties>
</file>