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72" r:id="rId5"/>
    <p:sldId id="263" r:id="rId6"/>
    <p:sldId id="266" r:id="rId7"/>
    <p:sldId id="267" r:id="rId8"/>
    <p:sldId id="258" r:id="rId9"/>
    <p:sldId id="270" r:id="rId10"/>
    <p:sldId id="269" r:id="rId11"/>
    <p:sldId id="260" r:id="rId12"/>
    <p:sldId id="268" r:id="rId13"/>
    <p:sldId id="265" r:id="rId14"/>
    <p:sldId id="264" r:id="rId15"/>
    <p:sldId id="271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8" autoAdjust="0"/>
    <p:restoredTop sz="94660"/>
  </p:normalViewPr>
  <p:slideViewPr>
    <p:cSldViewPr>
      <p:cViewPr>
        <p:scale>
          <a:sx n="70" d="100"/>
          <a:sy n="70" d="100"/>
        </p:scale>
        <p:origin x="-108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8E5-0A69-417E-9937-A24FA3E06493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DB6844-6DF3-4612-A479-4CC6ED39F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8E5-0A69-417E-9937-A24FA3E06493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6844-6DF3-4612-A479-4CC6ED39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8E5-0A69-417E-9937-A24FA3E06493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6844-6DF3-4612-A479-4CC6ED39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ACA8E5-0A69-417E-9937-A24FA3E06493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DB6844-6DF3-4612-A479-4CC6ED39F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8E5-0A69-417E-9937-A24FA3E06493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6844-6DF3-4612-A479-4CC6ED39F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8E5-0A69-417E-9937-A24FA3E06493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6844-6DF3-4612-A479-4CC6ED39F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6844-6DF3-4612-A479-4CC6ED39F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8E5-0A69-417E-9937-A24FA3E06493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8E5-0A69-417E-9937-A24FA3E06493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6844-6DF3-4612-A479-4CC6ED39F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8E5-0A69-417E-9937-A24FA3E06493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B6844-6DF3-4612-A479-4CC6ED39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ACA8E5-0A69-417E-9937-A24FA3E06493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B6844-6DF3-4612-A479-4CC6ED39F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8E5-0A69-417E-9937-A24FA3E06493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DB6844-6DF3-4612-A479-4CC6ED39F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ACA8E5-0A69-417E-9937-A24FA3E06493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DB6844-6DF3-4612-A479-4CC6ED39F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Taylor </a:t>
            </a:r>
            <a:r>
              <a:rPr lang="en-US" dirty="0" err="1" smtClean="0"/>
              <a:t>Cantril</a:t>
            </a:r>
            <a:endParaRPr lang="en-US" dirty="0" smtClean="0"/>
          </a:p>
          <a:p>
            <a:r>
              <a:rPr lang="en-US" dirty="0" smtClean="0"/>
              <a:t>Megan Jensen</a:t>
            </a:r>
          </a:p>
          <a:p>
            <a:r>
              <a:rPr lang="en-US" dirty="0" smtClean="0"/>
              <a:t>Josh Yoder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Flooding and Forest Succession:</a:t>
            </a:r>
            <a:br>
              <a:rPr lang="en-US" dirty="0" smtClean="0"/>
            </a:br>
            <a:r>
              <a:rPr lang="en-US" dirty="0" smtClean="0"/>
              <a:t>Soil and Plants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0" y="1600200"/>
            <a:ext cx="4114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Sample segment: </a:t>
            </a:r>
          </a:p>
          <a:p>
            <a:pPr lvl="1"/>
            <a:r>
              <a:rPr lang="en-US" dirty="0" smtClean="0"/>
              <a:t>3 meter  x  2 meter area</a:t>
            </a:r>
          </a:p>
          <a:p>
            <a:pPr lvl="1"/>
            <a:r>
              <a:rPr lang="en-US" dirty="0" smtClean="0"/>
              <a:t>20m spacing on transects</a:t>
            </a:r>
          </a:p>
          <a:p>
            <a:r>
              <a:rPr lang="en-US" dirty="0" smtClean="0"/>
              <a:t>Common Plant Species:</a:t>
            </a:r>
          </a:p>
          <a:p>
            <a:pPr lvl="1"/>
            <a:r>
              <a:rPr lang="en-US" dirty="0" smtClean="0"/>
              <a:t>Box Elder and Sycamore</a:t>
            </a:r>
          </a:p>
          <a:p>
            <a:r>
              <a:rPr lang="en-US" dirty="0" smtClean="0"/>
              <a:t>Total Plant Count: </a:t>
            </a:r>
          </a:p>
          <a:p>
            <a:pPr lvl="1"/>
            <a:r>
              <a:rPr lang="en-US" dirty="0" smtClean="0"/>
              <a:t>Box Elder: 193</a:t>
            </a:r>
          </a:p>
          <a:p>
            <a:pPr lvl="1"/>
            <a:r>
              <a:rPr lang="en-US" dirty="0" smtClean="0"/>
              <a:t>Sycamore: 23</a:t>
            </a:r>
          </a:p>
          <a:p>
            <a:pPr lvl="1"/>
            <a:r>
              <a:rPr lang="en-US" dirty="0" smtClean="0"/>
              <a:t>‘Ridged Leaf’: 15</a:t>
            </a:r>
          </a:p>
          <a:p>
            <a:r>
              <a:rPr lang="en-US" dirty="0" smtClean="0"/>
              <a:t>Transect A Total Count: 143</a:t>
            </a:r>
          </a:p>
          <a:p>
            <a:r>
              <a:rPr lang="en-US" dirty="0" smtClean="0"/>
              <a:t>Transect B: 72 </a:t>
            </a:r>
          </a:p>
          <a:p>
            <a:r>
              <a:rPr lang="en-US" dirty="0" smtClean="0"/>
              <a:t>Transect C: 40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Methods and Results	</a:t>
            </a:r>
            <a:endParaRPr lang="en-US" dirty="0"/>
          </a:p>
        </p:txBody>
      </p:sp>
      <p:pic>
        <p:nvPicPr>
          <p:cNvPr id="3074" name="Picture 2" descr="C:\Users\DePauw\Downloads\morepictures\IMG_2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Sycamore</a:t>
            </a:r>
          </a:p>
          <a:p>
            <a:r>
              <a:rPr lang="en-US" i="1" dirty="0" err="1" smtClean="0"/>
              <a:t>Platanus</a:t>
            </a:r>
            <a:r>
              <a:rPr lang="en-US" i="1" dirty="0" smtClean="0"/>
              <a:t> </a:t>
            </a:r>
            <a:r>
              <a:rPr lang="en-US" i="1" dirty="0" err="1" smtClean="0"/>
              <a:t>occidentalis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Prevalent Species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Box Elder</a:t>
            </a:r>
          </a:p>
          <a:p>
            <a:r>
              <a:rPr lang="en-US" i="1" dirty="0" smtClean="0"/>
              <a:t>Acer </a:t>
            </a:r>
            <a:r>
              <a:rPr lang="en-US" i="1" dirty="0" err="1" smtClean="0"/>
              <a:t>negundo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91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189564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DePauw\Downloads\somepicturesyoumaywant\IMG_2353.JPG"/>
          <p:cNvPicPr>
            <a:picLocks noChangeAspect="1" noChangeArrowheads="1"/>
          </p:cNvPicPr>
          <p:nvPr/>
        </p:nvPicPr>
        <p:blipFill>
          <a:blip r:embed="rId4" cstate="print"/>
          <a:srcRect l="17786" t="5692" r="14629" b="395"/>
          <a:stretch>
            <a:fillRect/>
          </a:stretch>
        </p:blipFill>
        <p:spPr bwMode="auto">
          <a:xfrm>
            <a:off x="6324600" y="4021756"/>
            <a:ext cx="2209800" cy="230284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36220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Frequency vs. Silt Content</a:t>
            </a:r>
            <a:endParaRPr lang="en-US" dirty="0"/>
          </a:p>
        </p:txBody>
      </p:sp>
      <p:pic>
        <p:nvPicPr>
          <p:cNvPr id="4098" name="Picture 2" descr="C:\Users\DePauw\Desktop\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114800" cy="3357563"/>
          </a:xfrm>
          <a:prstGeom prst="rect">
            <a:avLst/>
          </a:prstGeom>
          <a:noFill/>
        </p:spPr>
      </p:pic>
      <p:pic>
        <p:nvPicPr>
          <p:cNvPr id="4099" name="Picture 3" descr="C:\Users\DePauw\Desktop\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191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267" y="609600"/>
            <a:ext cx="8838733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939800"/>
            <a:ext cx="7250906" cy="515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indication that soil texture data correlated with flood zones identified by satellite</a:t>
            </a:r>
          </a:p>
          <a:p>
            <a:pPr lvl="1"/>
            <a:r>
              <a:rPr lang="en-US" dirty="0" smtClean="0"/>
              <a:t>Need new soil texture method</a:t>
            </a:r>
          </a:p>
          <a:p>
            <a:endParaRPr lang="en-US" dirty="0" smtClean="0"/>
          </a:p>
          <a:p>
            <a:r>
              <a:rPr lang="en-US" dirty="0" smtClean="0"/>
              <a:t>No correlation between </a:t>
            </a:r>
            <a:r>
              <a:rPr lang="en-US" b="1" dirty="0" smtClean="0"/>
              <a:t>silt content </a:t>
            </a:r>
            <a:r>
              <a:rPr lang="en-US" dirty="0" smtClean="0"/>
              <a:t>and total woody plant frequency</a:t>
            </a:r>
          </a:p>
          <a:p>
            <a:endParaRPr lang="en-US" dirty="0" smtClean="0"/>
          </a:p>
          <a:p>
            <a:r>
              <a:rPr lang="en-US" dirty="0" smtClean="0"/>
              <a:t>No correlation between </a:t>
            </a:r>
            <a:r>
              <a:rPr lang="en-US" b="1" dirty="0" smtClean="0"/>
              <a:t>flood zone</a:t>
            </a:r>
            <a:r>
              <a:rPr lang="en-US" dirty="0" smtClean="0"/>
              <a:t> and total woody plant frequency</a:t>
            </a:r>
          </a:p>
          <a:p>
            <a:endParaRPr lang="en-US" dirty="0" smtClean="0"/>
          </a:p>
          <a:p>
            <a:r>
              <a:rPr lang="en-US" dirty="0" smtClean="0"/>
              <a:t>Interesting biodiversity differences by flood zone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err="1"/>
              <a:t>Schoeneberger</a:t>
            </a:r>
            <a:r>
              <a:rPr lang="en-US" sz="1200" dirty="0"/>
              <a:t>, P.J., </a:t>
            </a:r>
            <a:r>
              <a:rPr lang="en-US" sz="1200" dirty="0" err="1"/>
              <a:t>Wysocki</a:t>
            </a:r>
            <a:r>
              <a:rPr lang="en-US" sz="1200" dirty="0"/>
              <a:t>, D.A., </a:t>
            </a:r>
            <a:r>
              <a:rPr lang="en-US" sz="1200" dirty="0" err="1"/>
              <a:t>Benham</a:t>
            </a:r>
            <a:r>
              <a:rPr lang="en-US" sz="1200" dirty="0"/>
              <a:t>, E.C., and </a:t>
            </a:r>
            <a:r>
              <a:rPr lang="en-US" sz="1200" dirty="0" err="1"/>
              <a:t>Broderson</a:t>
            </a:r>
            <a:r>
              <a:rPr lang="en-US" sz="1200" dirty="0"/>
              <a:t>, W.D</a:t>
            </a:r>
            <a:r>
              <a:rPr lang="en-US" sz="1200" dirty="0" smtClean="0"/>
              <a:t>. (</a:t>
            </a:r>
            <a:r>
              <a:rPr lang="en-US" sz="1200" dirty="0"/>
              <a:t>editors), 2002. Field book for describing and </a:t>
            </a:r>
            <a:r>
              <a:rPr lang="en-US" sz="1200" dirty="0" smtClean="0"/>
              <a:t>sampling soils</a:t>
            </a:r>
            <a:r>
              <a:rPr lang="en-US" sz="1200" dirty="0"/>
              <a:t>, </a:t>
            </a:r>
            <a:r>
              <a:rPr lang="en-US" sz="1200" dirty="0" smtClean="0"/>
              <a:t>version 2.0. </a:t>
            </a:r>
            <a:r>
              <a:rPr lang="fr-FR" sz="1200" dirty="0" smtClean="0"/>
              <a:t>Natural </a:t>
            </a:r>
            <a:r>
              <a:rPr lang="fr-FR" sz="1200" dirty="0" err="1"/>
              <a:t>Resources</a:t>
            </a:r>
            <a:r>
              <a:rPr lang="fr-FR" sz="1200" dirty="0"/>
              <a:t> Conservation Service, National </a:t>
            </a:r>
            <a:r>
              <a:rPr lang="fr-FR" sz="1200" dirty="0" err="1"/>
              <a:t>Soil</a:t>
            </a:r>
            <a:r>
              <a:rPr lang="fr-FR" sz="1200" dirty="0"/>
              <a:t> Survey </a:t>
            </a:r>
            <a:r>
              <a:rPr lang="fr-FR" sz="1200" dirty="0" smtClean="0"/>
              <a:t>Center,</a:t>
            </a:r>
            <a:r>
              <a:rPr lang="en-US" sz="1200" dirty="0" smtClean="0"/>
              <a:t>Lincoln</a:t>
            </a:r>
            <a:r>
              <a:rPr lang="en-US" sz="1200" dirty="0"/>
              <a:t>, 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K2 Loop</a:t>
            </a:r>
            <a:endParaRPr lang="en-US" dirty="0"/>
          </a:p>
        </p:txBody>
      </p:sp>
      <p:pic>
        <p:nvPicPr>
          <p:cNvPr id="6" name="Content Placeholder 5" descr="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86000"/>
            <a:ext cx="3522134" cy="29718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381816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Zone and Transects</a:t>
            </a:r>
            <a:endParaRPr lang="en-US" dirty="0"/>
          </a:p>
        </p:txBody>
      </p:sp>
      <p:pic>
        <p:nvPicPr>
          <p:cNvPr id="10" name="Content Placeholder 9" descr="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5741773" cy="4828309"/>
          </a:xfrm>
        </p:spPr>
      </p:pic>
      <p:sp>
        <p:nvSpPr>
          <p:cNvPr id="11" name="TextBox 10"/>
          <p:cNvSpPr txBox="1"/>
          <p:nvPr/>
        </p:nvSpPr>
        <p:spPr>
          <a:xfrm>
            <a:off x="6629400" y="41148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Transect A: 210°</a:t>
            </a:r>
          </a:p>
          <a:p>
            <a:r>
              <a:rPr lang="en-US" dirty="0" smtClean="0"/>
              <a:t>Transect B: 194°</a:t>
            </a:r>
          </a:p>
          <a:p>
            <a:r>
              <a:rPr lang="en-US" dirty="0" smtClean="0"/>
              <a:t>Transect C: 178°</a:t>
            </a:r>
          </a:p>
          <a:p>
            <a:endParaRPr lang="en-US" dirty="0" smtClean="0"/>
          </a:p>
          <a:p>
            <a:r>
              <a:rPr lang="en-US" dirty="0" smtClean="0"/>
              <a:t>Sample sites every 20 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3716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Insects</a:t>
            </a:r>
          </a:p>
          <a:p>
            <a:r>
              <a:rPr lang="en-US" dirty="0" smtClean="0"/>
              <a:t>    Sweep nets</a:t>
            </a:r>
          </a:p>
          <a:p>
            <a:r>
              <a:rPr lang="en-US" dirty="0" smtClean="0"/>
              <a:t>    Pit fall traps</a:t>
            </a:r>
          </a:p>
          <a:p>
            <a:endParaRPr lang="en-US" dirty="0" smtClean="0"/>
          </a:p>
          <a:p>
            <a:r>
              <a:rPr lang="en-US" dirty="0" smtClean="0"/>
              <a:t>Plant survey</a:t>
            </a:r>
          </a:p>
          <a:p>
            <a:endParaRPr lang="en-US" dirty="0" smtClean="0"/>
          </a:p>
          <a:p>
            <a:r>
              <a:rPr lang="en-US" dirty="0" smtClean="0"/>
              <a:t>Soil Samples</a:t>
            </a:r>
          </a:p>
          <a:p>
            <a:r>
              <a:rPr lang="en-US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Soil from sample sites with more intense and frequent floods will have a higher silt content</a:t>
            </a:r>
          </a:p>
          <a:p>
            <a:endParaRPr lang="en-US" dirty="0" smtClean="0"/>
          </a:p>
          <a:p>
            <a:r>
              <a:rPr lang="en-US" dirty="0" smtClean="0"/>
              <a:t>Sites with more intense and frequent floods will have greater numbers of woody plant species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and Plant Hypotheses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Soil Methods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154106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DePauw\Downloads\somepicturesyoumaywant\IMG_2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57400"/>
            <a:ext cx="2667000" cy="3556000"/>
          </a:xfrm>
          <a:prstGeom prst="rect">
            <a:avLst/>
          </a:prstGeom>
          <a:noFill/>
        </p:spPr>
      </p:pic>
      <p:pic>
        <p:nvPicPr>
          <p:cNvPr id="1028" name="Picture 4" descr="C:\Users\DePauw\Downloads\somepicturesyoumaywant\IMG_2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057400"/>
            <a:ext cx="26860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121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auw\Desktop\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958" y="3200400"/>
            <a:ext cx="5945242" cy="3505200"/>
          </a:xfrm>
          <a:prstGeom prst="rect">
            <a:avLst/>
          </a:prstGeom>
          <a:noFill/>
        </p:spPr>
      </p:pic>
      <p:pic>
        <p:nvPicPr>
          <p:cNvPr id="7" name="Content Placeholder 9" descr="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52400"/>
            <a:ext cx="3505200" cy="294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096000" cy="441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Categories of Soil by Texture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867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err="1" smtClean="0">
                <a:latin typeface="Arial"/>
              </a:rPr>
              <a:t>Schoeneberger</a:t>
            </a:r>
            <a:r>
              <a:rPr lang="en-US" sz="1000" baseline="0" dirty="0" smtClean="0">
                <a:latin typeface="Arial"/>
              </a:rPr>
              <a:t>, P.J., </a:t>
            </a:r>
            <a:r>
              <a:rPr lang="en-US" sz="1000" baseline="0" dirty="0" err="1" smtClean="0">
                <a:latin typeface="Arial"/>
              </a:rPr>
              <a:t>Wysocki</a:t>
            </a:r>
            <a:r>
              <a:rPr lang="en-US" sz="1000" baseline="0" dirty="0" smtClean="0">
                <a:latin typeface="Arial"/>
              </a:rPr>
              <a:t>, D.A., </a:t>
            </a:r>
            <a:r>
              <a:rPr lang="en-US" sz="1000" baseline="0" dirty="0" err="1" smtClean="0">
                <a:latin typeface="Arial"/>
              </a:rPr>
              <a:t>Benham</a:t>
            </a:r>
            <a:r>
              <a:rPr lang="en-US" sz="1000" baseline="0" dirty="0" smtClean="0">
                <a:latin typeface="Arial"/>
              </a:rPr>
              <a:t>, E.C., and </a:t>
            </a:r>
            <a:r>
              <a:rPr lang="en-US" sz="1000" baseline="0" dirty="0" err="1" smtClean="0">
                <a:latin typeface="Arial"/>
              </a:rPr>
              <a:t>Broderson</a:t>
            </a:r>
            <a:r>
              <a:rPr lang="en-US" sz="1000" baseline="0" dirty="0" smtClean="0">
                <a:latin typeface="Arial"/>
              </a:rPr>
              <a:t>, W.D.</a:t>
            </a:r>
          </a:p>
          <a:p>
            <a:r>
              <a:rPr lang="en-US" sz="1000" baseline="0" dirty="0" smtClean="0">
                <a:latin typeface="Arial"/>
              </a:rPr>
              <a:t>(editors), 2002. Field book for describing and sampling soils, Version 2.0.</a:t>
            </a:r>
          </a:p>
          <a:p>
            <a:r>
              <a:rPr lang="fr-FR" sz="1000" baseline="0" dirty="0" smtClean="0">
                <a:latin typeface="Arial"/>
              </a:rPr>
              <a:t>Natural </a:t>
            </a:r>
            <a:r>
              <a:rPr lang="fr-FR" sz="1000" baseline="0" dirty="0" err="1" smtClean="0">
                <a:latin typeface="Arial"/>
              </a:rPr>
              <a:t>Resources</a:t>
            </a:r>
            <a:r>
              <a:rPr lang="fr-FR" sz="1000" baseline="0" dirty="0" smtClean="0">
                <a:latin typeface="Arial"/>
              </a:rPr>
              <a:t> Conservation Service, National </a:t>
            </a:r>
            <a:r>
              <a:rPr lang="fr-FR" sz="1000" baseline="0" dirty="0" err="1" smtClean="0">
                <a:latin typeface="Arial"/>
              </a:rPr>
              <a:t>Soil</a:t>
            </a:r>
            <a:r>
              <a:rPr lang="fr-FR" sz="1000" baseline="0" dirty="0" smtClean="0">
                <a:latin typeface="Arial"/>
              </a:rPr>
              <a:t> Survey Center,</a:t>
            </a:r>
          </a:p>
          <a:p>
            <a:r>
              <a:rPr lang="en-US" sz="1000" baseline="0" dirty="0" smtClean="0">
                <a:latin typeface="Arial"/>
              </a:rPr>
              <a:t>Lincoln, NE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Hydrometer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Soil Methods</a:t>
            </a:r>
            <a:endParaRPr lang="en-US" dirty="0"/>
          </a:p>
        </p:txBody>
      </p:sp>
      <p:pic>
        <p:nvPicPr>
          <p:cNvPr id="6146" name="Picture 2" descr="C:\Users\DePauw\Desktop\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43150"/>
            <a:ext cx="1238250" cy="3067050"/>
          </a:xfrm>
          <a:prstGeom prst="rect">
            <a:avLst/>
          </a:prstGeom>
          <a:noFill/>
        </p:spPr>
      </p:pic>
      <p:pic>
        <p:nvPicPr>
          <p:cNvPr id="6147" name="Picture 3" descr="C:\Users\DePauw\Desktop\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71700"/>
            <a:ext cx="3722853" cy="3314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method is especially useful for distinguishing smaller particles – clay vs. silt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612</TotalTime>
  <Words>317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Flooding and Forest Succession: Soil and Plants </vt:lpstr>
      <vt:lpstr>K2 Loop</vt:lpstr>
      <vt:lpstr>Flood Zone and Transects</vt:lpstr>
      <vt:lpstr>Soil and Plant Hypotheses</vt:lpstr>
      <vt:lpstr>Soil Methods</vt:lpstr>
      <vt:lpstr>PowerPoint Presentation</vt:lpstr>
      <vt:lpstr>PowerPoint Presentation</vt:lpstr>
      <vt:lpstr>Categories of Soil by Texture</vt:lpstr>
      <vt:lpstr>Future Soil Methods</vt:lpstr>
      <vt:lpstr>Plant Methods and Results </vt:lpstr>
      <vt:lpstr>Most Prevalent Species </vt:lpstr>
      <vt:lpstr>Frequency vs. Silt Content</vt:lpstr>
      <vt:lpstr>PowerPoint Presentation</vt:lpstr>
      <vt:lpstr>PowerPoint Presentation</vt:lpstr>
      <vt:lpstr>Conclusions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DePauw</dc:creator>
  <cp:lastModifiedBy>Vanessa Fox</cp:lastModifiedBy>
  <cp:revision>25</cp:revision>
  <dcterms:created xsi:type="dcterms:W3CDTF">2012-07-03T15:38:20Z</dcterms:created>
  <dcterms:modified xsi:type="dcterms:W3CDTF">2012-09-17T15:52:17Z</dcterms:modified>
</cp:coreProperties>
</file>