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46" r:id="rId1"/>
  </p:sldMasterIdLst>
  <p:notesMasterIdLst>
    <p:notesMasterId r:id="rId12"/>
  </p:notesMasterIdLst>
  <p:sldIdLst>
    <p:sldId id="260" r:id="rId2"/>
    <p:sldId id="261" r:id="rId3"/>
    <p:sldId id="265" r:id="rId4"/>
    <p:sldId id="256" r:id="rId5"/>
    <p:sldId id="258" r:id="rId6"/>
    <p:sldId id="263" r:id="rId7"/>
    <p:sldId id="259" r:id="rId8"/>
    <p:sldId id="264" r:id="rId9"/>
    <p:sldId id="257" r:id="rId10"/>
    <p:sldId id="262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70" d="100"/>
          <a:sy n="70" d="100"/>
        </p:scale>
        <p:origin x="-90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DePauw\Local%20Settings\Temp\Tree%20Data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859766277128601"/>
          <c:y val="5.2919708029197099E-2"/>
          <c:w val="0.68781302170283798"/>
          <c:h val="0.7554744525547449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63AAFE"/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1FB714"/>
              </a:solidFill>
              <a:ln w="25400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rgbClr val="00CCFF"/>
              </a:solidFill>
              <a:ln w="25400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rgbClr val="1FB714"/>
              </a:solidFill>
              <a:ln w="25400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"/>
            <c:invertIfNegative val="0"/>
            <c:bubble3D val="0"/>
            <c:spPr>
              <a:solidFill>
                <a:srgbClr val="00CCFF"/>
              </a:solidFill>
              <a:ln w="25400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4"/>
            <c:invertIfNegative val="0"/>
            <c:bubble3D val="0"/>
            <c:spPr>
              <a:solidFill>
                <a:srgbClr val="1FB714"/>
              </a:solidFill>
              <a:ln w="25400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5"/>
            <c:invertIfNegative val="0"/>
            <c:bubble3D val="0"/>
            <c:spPr>
              <a:solidFill>
                <a:srgbClr val="00CCFF"/>
              </a:solidFill>
              <a:ln w="25400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6"/>
            <c:invertIfNegative val="0"/>
            <c:bubble3D val="0"/>
            <c:spPr>
              <a:solidFill>
                <a:srgbClr val="1FB714"/>
              </a:solidFill>
              <a:ln w="25400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7"/>
            <c:invertIfNegative val="0"/>
            <c:bubble3D val="0"/>
            <c:spPr>
              <a:solidFill>
                <a:srgbClr val="00CCFF"/>
              </a:solidFill>
              <a:ln w="25400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8"/>
            <c:invertIfNegative val="0"/>
            <c:bubble3D val="0"/>
            <c:spPr>
              <a:solidFill>
                <a:srgbClr val="1FB714"/>
              </a:solidFill>
              <a:ln w="25400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9"/>
            <c:invertIfNegative val="0"/>
            <c:bubble3D val="0"/>
            <c:spPr>
              <a:solidFill>
                <a:srgbClr val="00CCFF"/>
              </a:solidFill>
              <a:ln w="25400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0"/>
            <c:invertIfNegative val="0"/>
            <c:bubble3D val="0"/>
            <c:spPr>
              <a:solidFill>
                <a:srgbClr val="1FB714"/>
              </a:solidFill>
              <a:ln w="25400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1"/>
            <c:invertIfNegative val="0"/>
            <c:bubble3D val="0"/>
            <c:spPr>
              <a:solidFill>
                <a:srgbClr val="00CCFF"/>
              </a:solidFill>
              <a:ln w="25400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2"/>
            <c:invertIfNegative val="0"/>
            <c:bubble3D val="0"/>
            <c:spPr>
              <a:solidFill>
                <a:srgbClr val="1FB714"/>
              </a:solidFill>
              <a:ln w="25400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3"/>
            <c:invertIfNegative val="0"/>
            <c:bubble3D val="0"/>
            <c:spPr>
              <a:solidFill>
                <a:srgbClr val="00CCFF"/>
              </a:solidFill>
              <a:ln w="25400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errBars>
            <c:errBarType val="both"/>
            <c:errValType val="cust"/>
            <c:noEndCap val="1"/>
            <c:plus>
              <c:numRef>
                <c:f>Sheet1!$C$1:$C$14</c:f>
                <c:numCache>
                  <c:formatCode>General</c:formatCode>
                  <c:ptCount val="14"/>
                  <c:pt idx="0">
                    <c:v>4.3909999999999998E-2</c:v>
                  </c:pt>
                  <c:pt idx="1">
                    <c:v>3.0120000000000001E-2</c:v>
                  </c:pt>
                  <c:pt idx="2">
                    <c:v>2.8490000000000001E-2</c:v>
                  </c:pt>
                  <c:pt idx="3">
                    <c:v>2.9270000000000001E-2</c:v>
                  </c:pt>
                  <c:pt idx="4">
                    <c:v>4.0289999999999999E-2</c:v>
                  </c:pt>
                  <c:pt idx="5">
                    <c:v>3.057E-2</c:v>
                  </c:pt>
                  <c:pt idx="6">
                    <c:v>3.057E-2</c:v>
                  </c:pt>
                  <c:pt idx="7">
                    <c:v>4.3909999999999998E-2</c:v>
                  </c:pt>
                  <c:pt idx="8">
                    <c:v>3.0120000000000001E-2</c:v>
                  </c:pt>
                  <c:pt idx="9">
                    <c:v>2.8490000000000001E-2</c:v>
                  </c:pt>
                  <c:pt idx="10">
                    <c:v>2.9270000000000001E-2</c:v>
                  </c:pt>
                  <c:pt idx="11">
                    <c:v>4.0289999999999999E-2</c:v>
                  </c:pt>
                  <c:pt idx="12">
                    <c:v>3.057E-2</c:v>
                  </c:pt>
                  <c:pt idx="13">
                    <c:v>3.057E-2</c:v>
                  </c:pt>
                </c:numCache>
              </c:numRef>
            </c:plus>
            <c:minus>
              <c:numRef>
                <c:f>Sheet1!$C$1:$C$14</c:f>
                <c:numCache>
                  <c:formatCode>General</c:formatCode>
                  <c:ptCount val="14"/>
                  <c:pt idx="0">
                    <c:v>4.3909999999999998E-2</c:v>
                  </c:pt>
                  <c:pt idx="1">
                    <c:v>3.0120000000000001E-2</c:v>
                  </c:pt>
                  <c:pt idx="2">
                    <c:v>2.8490000000000001E-2</c:v>
                  </c:pt>
                  <c:pt idx="3">
                    <c:v>2.9270000000000001E-2</c:v>
                  </c:pt>
                  <c:pt idx="4">
                    <c:v>4.0289999999999999E-2</c:v>
                  </c:pt>
                  <c:pt idx="5">
                    <c:v>3.057E-2</c:v>
                  </c:pt>
                  <c:pt idx="6">
                    <c:v>3.057E-2</c:v>
                  </c:pt>
                  <c:pt idx="7">
                    <c:v>4.3909999999999998E-2</c:v>
                  </c:pt>
                  <c:pt idx="8">
                    <c:v>3.0120000000000001E-2</c:v>
                  </c:pt>
                  <c:pt idx="9">
                    <c:v>2.8490000000000001E-2</c:v>
                  </c:pt>
                  <c:pt idx="10">
                    <c:v>2.9270000000000001E-2</c:v>
                  </c:pt>
                  <c:pt idx="11">
                    <c:v>4.0289999999999999E-2</c:v>
                  </c:pt>
                  <c:pt idx="12">
                    <c:v>3.057E-2</c:v>
                  </c:pt>
                  <c:pt idx="13">
                    <c:v>3.057E-2</c:v>
                  </c:pt>
                </c:numCache>
              </c:numRef>
            </c:min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cat>
            <c:strRef>
              <c:f>Sheet1!$A$1:$A$14</c:f>
              <c:strCache>
                <c:ptCount val="13"/>
                <c:pt idx="0">
                  <c:v>Pair 1</c:v>
                </c:pt>
                <c:pt idx="2">
                  <c:v>Pair 2</c:v>
                </c:pt>
                <c:pt idx="4">
                  <c:v>Pair 3</c:v>
                </c:pt>
                <c:pt idx="6">
                  <c:v>Pair 4</c:v>
                </c:pt>
                <c:pt idx="8">
                  <c:v>Pair 5</c:v>
                </c:pt>
                <c:pt idx="10">
                  <c:v>Pair 6</c:v>
                </c:pt>
                <c:pt idx="12">
                  <c:v>Pair 7</c:v>
                </c:pt>
              </c:strCache>
            </c:strRef>
          </c:cat>
          <c:val>
            <c:numRef>
              <c:f>Sheet1!$B$1:$B$14</c:f>
              <c:numCache>
                <c:formatCode>General</c:formatCode>
                <c:ptCount val="14"/>
                <c:pt idx="0">
                  <c:v>0.31940000000000002</c:v>
                </c:pt>
                <c:pt idx="1">
                  <c:v>0.1787</c:v>
                </c:pt>
                <c:pt idx="2">
                  <c:v>0.30909999999999999</c:v>
                </c:pt>
                <c:pt idx="3">
                  <c:v>0.23649999999999999</c:v>
                </c:pt>
                <c:pt idx="4">
                  <c:v>0.3584</c:v>
                </c:pt>
                <c:pt idx="5">
                  <c:v>0.1855</c:v>
                </c:pt>
                <c:pt idx="6">
                  <c:v>0.27360000000000001</c:v>
                </c:pt>
                <c:pt idx="7">
                  <c:v>0.2422</c:v>
                </c:pt>
                <c:pt idx="8">
                  <c:v>0.43890000000000001</c:v>
                </c:pt>
                <c:pt idx="9">
                  <c:v>0.1968</c:v>
                </c:pt>
                <c:pt idx="10">
                  <c:v>0.38850000000000001</c:v>
                </c:pt>
                <c:pt idx="11">
                  <c:v>0.30549999999999999</c:v>
                </c:pt>
                <c:pt idx="12">
                  <c:v>0.35199999999999998</c:v>
                </c:pt>
                <c:pt idx="13">
                  <c:v>0.2427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45467648"/>
        <c:axId val="145478016"/>
      </c:barChart>
      <c:catAx>
        <c:axId val="1454676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en-US"/>
                  <a:t>Tree Pairs</a:t>
                </a:r>
              </a:p>
            </c:rich>
          </c:tx>
          <c:layout>
            <c:manualLayout>
              <c:xMode val="edge"/>
              <c:yMode val="edge"/>
              <c:x val="0.42237061769616002"/>
              <c:y val="0.9233576642335770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1454780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5478016"/>
        <c:scaling>
          <c:orientation val="minMax"/>
        </c:scaling>
        <c:delete val="0"/>
        <c:axPos val="l"/>
        <c:majorGridlines>
          <c:spPr>
            <a:ln w="3175">
              <a:solidFill>
                <a:srgbClr val="CCFFFF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25" b="1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en-US"/>
                  <a:t>Annual Growth in milimeters</a:t>
                </a:r>
              </a:p>
            </c:rich>
          </c:tx>
          <c:layout>
            <c:manualLayout>
              <c:xMode val="edge"/>
              <c:yMode val="edge"/>
              <c:x val="2.83806343906511E-2"/>
              <c:y val="0.20072992700729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1454676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0.69712</cdr:x>
      <cdr:y>0.0534</cdr:y>
    </cdr:from>
    <cdr:to>
      <cdr:x>0.97097</cdr:x>
      <cdr:y>0.25182</cdr:y>
    </cdr:to>
    <cdr:sp macro="" textlink="">
      <cdr:nvSpPr>
        <cdr:cNvPr id="307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3375" y="291450"/>
          <a:ext cx="1627710" cy="10829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 lIns="27432" tIns="22860" rIns="27432" bIns="22860" anchor="ctr" upright="1">
          <a:no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000" b="0" i="0" u="none" strike="noStrike" baseline="0">
              <a:solidFill>
                <a:srgbClr val="000000"/>
              </a:solidFill>
              <a:latin typeface="Verdana"/>
            </a:rPr>
            <a:t>Vine : turquise</a:t>
          </a:r>
        </a:p>
        <a:p xmlns:a="http://schemas.openxmlformats.org/drawingml/2006/main">
          <a:pPr algn="ctr" rtl="0">
            <a:defRPr sz="1000"/>
          </a:pPr>
          <a:r>
            <a:rPr lang="en-US" sz="1000" b="0" i="0" u="none" strike="noStrike" baseline="0">
              <a:solidFill>
                <a:srgbClr val="000000"/>
              </a:solidFill>
              <a:latin typeface="Verdana"/>
            </a:rPr>
            <a:t>No vine : green</a:t>
          </a:r>
        </a:p>
        <a:p xmlns:a="http://schemas.openxmlformats.org/drawingml/2006/main">
          <a:pPr algn="ctr" rtl="0">
            <a:defRPr sz="1000"/>
          </a:pPr>
          <a:endParaRPr lang="en-US" sz="1000" b="0" i="0" u="none" strike="noStrike" baseline="0">
            <a:solidFill>
              <a:srgbClr val="000000"/>
            </a:solidFill>
            <a:latin typeface="Verdana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fld id="{9D14EE75-0E3D-4E24-839B-4FEEDFCAC2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5543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ＭＳ Ｐゴシック" pitchFamily="-12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23" charset="0"/>
              <a:ea typeface="ＭＳ Ｐゴシック" pitchFamily="-123" charset="-128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92F395-1A85-4C48-8DD0-B12DC2206FB8}" type="slidenum">
              <a:rPr lang="en-US" smtClean="0">
                <a:latin typeface="Arial" pitchFamily="-123" charset="0"/>
                <a:ea typeface="ＭＳ Ｐゴシック" pitchFamily="-123" charset="-128"/>
                <a:cs typeface="ＭＳ Ｐゴシック" pitchFamily="-123" charset="-128"/>
              </a:rPr>
              <a:pPr/>
              <a:t>1</a:t>
            </a:fld>
            <a:endParaRPr lang="en-US" smtClean="0">
              <a:latin typeface="Arial" pitchFamily="-123" charset="0"/>
              <a:ea typeface="ＭＳ Ｐゴシック" pitchFamily="-123" charset="-128"/>
              <a:cs typeface="ＭＳ Ｐゴシック" pitchFamily="-123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23" charset="0"/>
              <a:ea typeface="ＭＳ Ｐゴシック" pitchFamily="-123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AAD2DC-2C61-4597-A378-F0B87181BFB7}" type="slidenum">
              <a:rPr lang="en-US">
                <a:latin typeface="Arial" pitchFamily="-123" charset="0"/>
                <a:ea typeface="ＭＳ Ｐゴシック" pitchFamily="-123" charset="-128"/>
                <a:cs typeface="ＭＳ Ｐゴシック" pitchFamily="-123" charset="-128"/>
              </a:rPr>
              <a:pPr/>
              <a:t>4</a:t>
            </a:fld>
            <a:endParaRPr lang="en-US">
              <a:latin typeface="Arial" pitchFamily="-123" charset="0"/>
              <a:ea typeface="ＭＳ Ｐゴシック" pitchFamily="-123" charset="-128"/>
              <a:cs typeface="ＭＳ Ｐゴシック" pitchFamily="-123" charset="-128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123" charset="0"/>
                <a:ea typeface="ＭＳ Ｐゴシック" pitchFamily="-123" charset="-128"/>
              </a:rPr>
              <a:t>To begin this study we first chose an area where there was a large amount of grape vine growth on trees.  We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23" charset="0"/>
              <a:ea typeface="ＭＳ Ｐゴシック" pitchFamily="-123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23" charset="0"/>
              <a:ea typeface="ＭＳ Ｐゴシック" pitchFamily="-123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23" charset="0"/>
              <a:ea typeface="ＭＳ Ｐゴシック" pitchFamily="-123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4604B3-9298-498E-AFEF-708D2E31563F}" type="slidenum">
              <a:rPr lang="en-US">
                <a:latin typeface="Arial" pitchFamily="-123" charset="0"/>
                <a:ea typeface="ＭＳ Ｐゴシック" pitchFamily="-123" charset="-128"/>
                <a:cs typeface="ＭＳ Ｐゴシック" pitchFamily="-123" charset="-128"/>
              </a:rPr>
              <a:pPr/>
              <a:t>9</a:t>
            </a:fld>
            <a:endParaRPr lang="en-US">
              <a:latin typeface="Arial" pitchFamily="-123" charset="0"/>
              <a:ea typeface="ＭＳ Ｐゴシック" pitchFamily="-123" charset="-128"/>
              <a:cs typeface="ＭＳ Ｐゴシック" pitchFamily="-123" charset="-128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123" charset="0"/>
                <a:ea typeface="ＭＳ Ｐゴシック" pitchFamily="-123" charset="-128"/>
              </a:rPr>
              <a:t>Shading, competition, etc.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23" charset="0"/>
              <a:ea typeface="ＭＳ Ｐゴシック" pitchFamily="-123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18805-5B86-4AE3-BD72-D833B29EF7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99AAC-8A2F-4B94-9355-E0041AED9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290C7-F17B-458F-A20F-78B8EA0CF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BDF98-E8C9-41CB-8EF2-C3DB8DE4D8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BD749-D776-44EE-ADD9-EBD811C024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E0B86-A995-44B6-940F-5486E08F9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28" charset="-128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28" charset="-128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28" charset="-128"/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28" charset="-128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28" charset="-128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28" charset="-128"/>
              <a:cs typeface="+mn-cs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28" charset="-128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28" charset="-128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28" charset="-128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28" charset="-128"/>
              <a:cs typeface="+mn-cs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28" charset="-128"/>
              <a:cs typeface="+mn-cs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28" charset="-128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28" charset="-128"/>
              <a:cs typeface="+mn-cs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28" charset="-128"/>
              <a:cs typeface="+mn-cs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28" charset="-128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16427-0CD9-45D0-9C11-3E2E92B8FE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E0360-266F-4B19-A815-70EB298C3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48A57-5F30-4070-B409-2AC88B0E99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8D5BA-5F9A-4C07-86AE-8178DBF3F6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B038B-4169-402F-81E0-BFF9F4694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1FC4A-49DC-4517-9D11-6ABFFD7B4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57743" y="1302241"/>
              <a:ext cx="88935" cy="7994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79349" y="1397315"/>
              <a:ext cx="125669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38664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57743" y="1302241"/>
              <a:ext cx="88935" cy="7994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79349" y="1397315"/>
              <a:ext cx="125669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38664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57742" y="1302240"/>
              <a:ext cx="88934" cy="79944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79348" y="1397313"/>
              <a:ext cx="125667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38662" y="1301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D0D04-6D63-4E82-BD32-522A621217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  <a:latin typeface="Arial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latin typeface="Arial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fld id="{A0A3B55B-64F1-4BB8-B8C6-77003D128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  <p:sldLayoutId id="2147483759" r:id="rId2"/>
    <p:sldLayoutId id="2147483761" r:id="rId3"/>
    <p:sldLayoutId id="2147483762" r:id="rId4"/>
    <p:sldLayoutId id="2147483763" r:id="rId5"/>
    <p:sldLayoutId id="2147483758" r:id="rId6"/>
    <p:sldLayoutId id="2147483764" r:id="rId7"/>
    <p:sldLayoutId id="2147483757" r:id="rId8"/>
    <p:sldLayoutId id="2147483765" r:id="rId9"/>
    <p:sldLayoutId id="2147483756" r:id="rId10"/>
    <p:sldLayoutId id="2147483755" r:id="rId11"/>
    <p:sldLayoutId id="2147483766" r:id="rId12"/>
    <p:sldLayoutId id="214748376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FFFFAF"/>
          </a:solidFill>
          <a:latin typeface="+mj-lt"/>
          <a:ea typeface="ＭＳ Ｐゴシック" pitchFamily="-123" charset="-128"/>
          <a:cs typeface="ＭＳ Ｐゴシック" pitchFamily="-123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FFAF"/>
          </a:solidFill>
          <a:latin typeface="Consolas" pitchFamily="-123" charset="0"/>
          <a:ea typeface="ＭＳ Ｐゴシック" pitchFamily="-123" charset="-128"/>
          <a:cs typeface="ＭＳ Ｐゴシック" pitchFamily="-12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FFAF"/>
          </a:solidFill>
          <a:latin typeface="Consolas" pitchFamily="-123" charset="0"/>
          <a:ea typeface="ＭＳ Ｐゴシック" pitchFamily="-123" charset="-128"/>
          <a:cs typeface="ＭＳ Ｐゴシック" pitchFamily="-12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FFAF"/>
          </a:solidFill>
          <a:latin typeface="Consolas" pitchFamily="-123" charset="0"/>
          <a:ea typeface="ＭＳ Ｐゴシック" pitchFamily="-123" charset="-128"/>
          <a:cs typeface="ＭＳ Ｐゴシック" pitchFamily="-12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FFAF"/>
          </a:solidFill>
          <a:latin typeface="Consolas" pitchFamily="-123" charset="0"/>
          <a:ea typeface="ＭＳ Ｐゴシック" pitchFamily="-123" charset="-128"/>
          <a:cs typeface="ＭＳ Ｐゴシック" pitchFamily="-123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FFFFAF"/>
          </a:solidFill>
          <a:latin typeface="Consolas" pitchFamily="-123" charset="0"/>
          <a:ea typeface="ＭＳ Ｐゴシック" pitchFamily="-123" charset="-128"/>
          <a:cs typeface="ＭＳ Ｐゴシック" pitchFamily="-123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FFFFAF"/>
          </a:solidFill>
          <a:latin typeface="Consolas" pitchFamily="-123" charset="0"/>
          <a:ea typeface="ＭＳ Ｐゴシック" pitchFamily="-123" charset="-128"/>
          <a:cs typeface="ＭＳ Ｐゴシック" pitchFamily="-123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FFFFAF"/>
          </a:solidFill>
          <a:latin typeface="Consolas" pitchFamily="-123" charset="0"/>
          <a:ea typeface="ＭＳ Ｐゴシック" pitchFamily="-123" charset="-128"/>
          <a:cs typeface="ＭＳ Ｐゴシック" pitchFamily="-123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FFFFAF"/>
          </a:solidFill>
          <a:latin typeface="Consolas" pitchFamily="-123" charset="0"/>
          <a:ea typeface="ＭＳ Ｐゴシック" pitchFamily="-123" charset="-128"/>
          <a:cs typeface="ＭＳ Ｐゴシック" pitchFamily="-123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-123" charset="2"/>
        <a:buChar char=""/>
        <a:defRPr sz="3000" kern="1200">
          <a:solidFill>
            <a:schemeClr val="tx1"/>
          </a:solidFill>
          <a:latin typeface="+mn-lt"/>
          <a:ea typeface="ＭＳ Ｐゴシック" pitchFamily="-123" charset="-128"/>
          <a:cs typeface="ＭＳ Ｐゴシック" pitchFamily="-123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-123" charset="2"/>
        <a:buChar char=""/>
        <a:defRPr sz="2600" kern="1200">
          <a:solidFill>
            <a:schemeClr val="tx1"/>
          </a:solidFill>
          <a:latin typeface="+mn-lt"/>
          <a:ea typeface="ＭＳ Ｐゴシック" pitchFamily="-123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-123" charset="2"/>
        <a:buChar char=""/>
        <a:defRPr sz="2400" kern="1200">
          <a:solidFill>
            <a:schemeClr val="tx1"/>
          </a:solidFill>
          <a:latin typeface="+mn-lt"/>
          <a:ea typeface="ＭＳ Ｐゴシック" pitchFamily="-123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E7BC29"/>
        </a:buClr>
        <a:buFont typeface="Wingdings 3" pitchFamily="-123" charset="2"/>
        <a:buChar char=""/>
        <a:defRPr sz="2200" kern="1200">
          <a:solidFill>
            <a:schemeClr val="tx1"/>
          </a:solidFill>
          <a:latin typeface="+mn-lt"/>
          <a:ea typeface="ＭＳ Ｐゴシック" pitchFamily="-123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E7BC29"/>
        </a:buClr>
        <a:buFont typeface="Wingdings 2" pitchFamily="-123" charset="2"/>
        <a:buChar char=""/>
        <a:defRPr sz="2000" kern="1200">
          <a:solidFill>
            <a:schemeClr val="tx1"/>
          </a:solidFill>
          <a:latin typeface="+mn-lt"/>
          <a:ea typeface="ＭＳ Ｐゴシック" pitchFamily="-123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533400" y="257175"/>
            <a:ext cx="8458200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438400"/>
            <a:ext cx="7772400" cy="388010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200" dirty="0" smtClean="0">
                <a:solidFill>
                  <a:schemeClr val="bg1"/>
                </a:solidFill>
                <a:effectLst>
                  <a:outerShdw dist="50800" sx="1000" sy="1000" algn="ctr" rotWithShape="0">
                    <a:srgbClr val="7030A0"/>
                  </a:outerShdw>
                  <a:reflection blurRad="12700" stA="34000" endA="740" endPos="53000" dir="5400000" sy="-100000" algn="bl" rotWithShape="0"/>
                </a:effectLst>
                <a:latin typeface="Arial Black" pitchFamily="34" charset="0"/>
                <a:ea typeface="+mj-ea"/>
                <a:cs typeface="Times New Roman" pitchFamily="18" charset="0"/>
              </a:rPr>
              <a:t>THE effect of Grapevines on white ash annual growth rates</a:t>
            </a:r>
            <a:r>
              <a:rPr lang="en-US" sz="4200" dirty="0" smtClean="0">
                <a:solidFill>
                  <a:schemeClr val="bg1"/>
                </a:solidFill>
                <a:latin typeface="Algerian" pitchFamily="82" charset="0"/>
                <a:ea typeface="+mj-ea"/>
                <a:cs typeface="Times New Roman" pitchFamily="18" charset="0"/>
              </a:rPr>
              <a:t/>
            </a:r>
            <a:br>
              <a:rPr lang="en-US" sz="4200" dirty="0" smtClean="0">
                <a:solidFill>
                  <a:schemeClr val="bg1"/>
                </a:solidFill>
                <a:latin typeface="Algerian" pitchFamily="82" charset="0"/>
                <a:ea typeface="+mj-ea"/>
                <a:cs typeface="Times New Roman" pitchFamily="18" charset="0"/>
              </a:rPr>
            </a:b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/>
            </a:r>
            <a:b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ea typeface="+mj-ea"/>
                <a:cs typeface="+mj-cs"/>
              </a:rPr>
            </a:br>
            <a:r>
              <a:rPr lang="en-US" sz="3000" dirty="0" smtClean="0">
                <a:solidFill>
                  <a:schemeClr val="bg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/>
            </a:r>
            <a:br>
              <a:rPr lang="en-US" sz="3000" dirty="0" smtClean="0">
                <a:solidFill>
                  <a:schemeClr val="bg1">
                    <a:lumMod val="95000"/>
                    <a:lumOff val="5000"/>
                  </a:schemeClr>
                </a:solidFill>
                <a:ea typeface="+mj-ea"/>
                <a:cs typeface="+mj-cs"/>
              </a:rPr>
            </a:br>
            <a:r>
              <a:rPr lang="en-US" sz="3000" dirty="0" smtClean="0">
                <a:solidFill>
                  <a:schemeClr val="bg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Jessica Pond and </a:t>
            </a:r>
            <a:r>
              <a:rPr lang="en-US" sz="3000" dirty="0" err="1" smtClean="0">
                <a:solidFill>
                  <a:schemeClr val="bg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Pooja</a:t>
            </a:r>
            <a:r>
              <a:rPr lang="en-US" sz="3000" dirty="0" smtClean="0">
                <a:solidFill>
                  <a:schemeClr val="bg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 </a:t>
            </a:r>
            <a:r>
              <a:rPr lang="en-US" sz="3000" dirty="0" err="1" smtClean="0">
                <a:solidFill>
                  <a:schemeClr val="bg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rathore</a:t>
            </a:r>
            <a:endParaRPr lang="en-US" sz="3000" dirty="0">
              <a:solidFill>
                <a:schemeClr val="bg1">
                  <a:lumMod val="95000"/>
                  <a:lumOff val="5000"/>
                </a:schemeClr>
              </a:solidFill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772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References</a:t>
            </a:r>
            <a:endParaRPr lang="en-US" dirty="0">
              <a:solidFill>
                <a:schemeClr val="tx2">
                  <a:satMod val="20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914400" y="1035050"/>
            <a:ext cx="7772400" cy="5822950"/>
          </a:xfrm>
        </p:spPr>
        <p:txBody>
          <a:bodyPr/>
          <a:lstStyle/>
          <a:p>
            <a:pPr eaLnBrk="1" hangingPunct="1"/>
            <a:r>
              <a:rPr lang="en-US" sz="2800" dirty="0"/>
              <a:t>Smith, Clay H. 1984. Forest Management Guidelines for Controlling Wild Grapevines. Research Paper NE-548. Northeastern Forest Experiment Station: United States Department of Agriculture, Forest Service.</a:t>
            </a:r>
          </a:p>
          <a:p>
            <a:pPr eaLnBrk="1" hangingPunct="1"/>
            <a:r>
              <a:rPr lang="en-US" sz="2800" dirty="0" err="1"/>
              <a:t>Shutts</a:t>
            </a:r>
            <a:r>
              <a:rPr lang="en-US" sz="2800" dirty="0"/>
              <a:t>, Lynn Merrill. 1968. </a:t>
            </a:r>
            <a:r>
              <a:rPr lang="en-US" sz="2800" dirty="0" err="1"/>
              <a:t>Autecology</a:t>
            </a:r>
            <a:r>
              <a:rPr lang="en-US" sz="2800" dirty="0"/>
              <a:t> and fruit production of summer grape (</a:t>
            </a:r>
            <a:r>
              <a:rPr lang="en-US" sz="2800" dirty="0" err="1"/>
              <a:t>vitis</a:t>
            </a:r>
            <a:r>
              <a:rPr lang="en-US" sz="2800" dirty="0"/>
              <a:t> </a:t>
            </a:r>
            <a:r>
              <a:rPr lang="en-US" sz="2800" dirty="0" err="1"/>
              <a:t>aestivalis</a:t>
            </a:r>
            <a:r>
              <a:rPr lang="en-US" sz="2800" dirty="0"/>
              <a:t>) and </a:t>
            </a:r>
            <a:r>
              <a:rPr lang="en-US" sz="2800" dirty="0" err="1"/>
              <a:t>silverleaf</a:t>
            </a:r>
            <a:r>
              <a:rPr lang="en-US" sz="2800" dirty="0"/>
              <a:t> grape (V. </a:t>
            </a:r>
            <a:r>
              <a:rPr lang="en-US" sz="2800" dirty="0" err="1"/>
              <a:t>aestivalis</a:t>
            </a:r>
            <a:r>
              <a:rPr lang="en-US" sz="2800" dirty="0"/>
              <a:t> var. </a:t>
            </a:r>
            <a:r>
              <a:rPr lang="en-US" sz="2800" dirty="0" err="1"/>
              <a:t>argentifolia</a:t>
            </a:r>
            <a:r>
              <a:rPr lang="en-US" sz="2800" dirty="0"/>
              <a:t>) in the </a:t>
            </a:r>
            <a:r>
              <a:rPr lang="en-US" sz="2800" dirty="0" err="1"/>
              <a:t>Virgina</a:t>
            </a:r>
            <a:r>
              <a:rPr lang="en-US" sz="2800" dirty="0"/>
              <a:t> Highlands. Blacksburg, VA: Virginia Polytechnic Institute. </a:t>
            </a:r>
          </a:p>
          <a:p>
            <a:pPr eaLnBrk="1" hangingPunct="1"/>
            <a:r>
              <a:rPr lang="en-US" sz="2800" dirty="0"/>
              <a:t>Kennard, D. 2009 The Dilemma of Controlling grapevines. Forest Encyclopedia Network.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Introduction</a:t>
            </a:r>
            <a:endParaRPr lang="en-US" dirty="0">
              <a:solidFill>
                <a:schemeClr val="tx2">
                  <a:satMod val="20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18434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5052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200" dirty="0"/>
              <a:t>Studies have shown that vines have detrimental effects on the growth of trees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Decreased </a:t>
            </a:r>
            <a:r>
              <a:rPr lang="en-US" sz="2200" dirty="0"/>
              <a:t>growth by shading</a:t>
            </a:r>
            <a:r>
              <a:rPr lang="en-US" sz="2200" dirty="0" smtClean="0"/>
              <a:t>, breaking </a:t>
            </a:r>
            <a:r>
              <a:rPr lang="en-US" sz="2200" dirty="0"/>
              <a:t>tops and limbs, twisting and bending the tree, and uprooting trees.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/>
              <a:t> The objective of this study was to quantify and compare the growth responses of white ash trees with grape vines to those without.</a:t>
            </a:r>
          </a:p>
          <a:p>
            <a:pPr eaLnBrk="1" hangingPunct="1">
              <a:lnSpc>
                <a:spcPct val="90000"/>
              </a:lnSpc>
              <a:buFont typeface="Wingdings" pitchFamily="-123" charset="2"/>
              <a:buNone/>
            </a:pPr>
            <a:r>
              <a:rPr lang="en-US" sz="2200" dirty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-123" charset="2"/>
              <a:buNone/>
            </a:pPr>
            <a:r>
              <a:rPr lang="en-US" sz="2200" dirty="0"/>
              <a:t> </a:t>
            </a:r>
          </a:p>
        </p:txBody>
      </p:sp>
      <p:sp>
        <p:nvSpPr>
          <p:cNvPr id="18435" name="ClipArt Placeholder 3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4850" y="228600"/>
            <a:ext cx="4343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/>
              <a:t>Introduction</a:t>
            </a:r>
          </a:p>
        </p:txBody>
      </p:sp>
      <p:sp>
        <p:nvSpPr>
          <p:cNvPr id="53251" name="Rectangle 3"/>
          <p:cNvSpPr>
            <a:spLocks noGrp="1"/>
          </p:cNvSpPr>
          <p:nvPr>
            <p:ph type="body" sz="half" idx="4294967295"/>
          </p:nvPr>
        </p:nvSpPr>
        <p:spPr>
          <a:xfrm>
            <a:off x="914400" y="1784350"/>
            <a:ext cx="3810000" cy="4572000"/>
          </a:xfrm>
        </p:spPr>
        <p:txBody>
          <a:bodyPr/>
          <a:lstStyle/>
          <a:p>
            <a:pPr>
              <a:buFont typeface="Wingdings" pitchFamily="-123" charset="2"/>
              <a:buNone/>
            </a:pPr>
            <a:r>
              <a:rPr lang="en-US" sz="2200" b="1" dirty="0"/>
              <a:t>White Ash</a:t>
            </a:r>
          </a:p>
          <a:p>
            <a:pPr>
              <a:buFontTx/>
              <a:buChar char="-"/>
            </a:pPr>
            <a:r>
              <a:rPr lang="en-US" sz="2200" dirty="0"/>
              <a:t>Also known as American Biltmore</a:t>
            </a:r>
          </a:p>
          <a:p>
            <a:pPr>
              <a:buFontTx/>
              <a:buChar char="-"/>
            </a:pPr>
            <a:r>
              <a:rPr lang="en-US" sz="2200" dirty="0"/>
              <a:t>Tough, doesn’t break under large strain</a:t>
            </a:r>
          </a:p>
          <a:p>
            <a:pPr>
              <a:buFontTx/>
              <a:buChar char="-"/>
            </a:pPr>
            <a:r>
              <a:rPr lang="en-US" sz="2200" dirty="0"/>
              <a:t>Found in hardwood forests with rich drained soils</a:t>
            </a:r>
          </a:p>
          <a:p>
            <a:pPr>
              <a:buFontTx/>
              <a:buChar char="-"/>
            </a:pPr>
            <a:r>
              <a:rPr lang="en-US" sz="2200" dirty="0"/>
              <a:t> Light grey-brown with deep, narrow ridges that form a arrow like pattern.</a:t>
            </a:r>
          </a:p>
        </p:txBody>
      </p:sp>
      <p:sp>
        <p:nvSpPr>
          <p:cNvPr id="53252" name="Rectangle 4"/>
          <p:cNvSpPr>
            <a:spLocks noGrp="1"/>
          </p:cNvSpPr>
          <p:nvPr>
            <p:ph type="body" sz="half" idx="4294967295"/>
          </p:nvPr>
        </p:nvSpPr>
        <p:spPr>
          <a:xfrm>
            <a:off x="4876800" y="1784350"/>
            <a:ext cx="3810000" cy="4572000"/>
          </a:xfrm>
        </p:spPr>
        <p:txBody>
          <a:bodyPr/>
          <a:lstStyle/>
          <a:p>
            <a:pPr>
              <a:buFont typeface="Wingdings" pitchFamily="-123" charset="2"/>
              <a:buNone/>
            </a:pPr>
            <a:r>
              <a:rPr lang="en-US" sz="2200" b="1" dirty="0"/>
              <a:t>Grape Vines</a:t>
            </a:r>
          </a:p>
          <a:p>
            <a:pPr>
              <a:buFontTx/>
              <a:buChar char="-"/>
            </a:pPr>
            <a:r>
              <a:rPr lang="en-US" sz="2200" dirty="0" smtClean="0"/>
              <a:t>Detrimental </a:t>
            </a:r>
            <a:r>
              <a:rPr lang="en-US" sz="2200" dirty="0"/>
              <a:t>to tree growth</a:t>
            </a:r>
          </a:p>
          <a:p>
            <a:pPr>
              <a:buFontTx/>
              <a:buChar char="-"/>
            </a:pPr>
            <a:r>
              <a:rPr lang="en-US" sz="2200" dirty="0" smtClean="0"/>
              <a:t>Important </a:t>
            </a:r>
            <a:r>
              <a:rPr lang="en-US" sz="2200" dirty="0"/>
              <a:t>to </a:t>
            </a:r>
            <a:r>
              <a:rPr lang="en-US" sz="2200" dirty="0" smtClean="0"/>
              <a:t>wildlife:  black </a:t>
            </a:r>
            <a:r>
              <a:rPr lang="en-US" sz="2200" dirty="0"/>
              <a:t>bear, raccoon, quail, grouse, turkey, songbirds eat grapes.</a:t>
            </a:r>
          </a:p>
          <a:p>
            <a:pPr>
              <a:buFontTx/>
              <a:buNone/>
            </a:pPr>
            <a:endParaRPr lang="en-US" sz="2200" dirty="0"/>
          </a:p>
          <a:p>
            <a:pPr>
              <a:buFont typeface="Wingdings" pitchFamily="-123" charset="2"/>
              <a:buNone/>
            </a:pP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Methods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Identification of </a:t>
            </a:r>
            <a:r>
              <a:rPr lang="en-US" sz="2400" dirty="0" smtClean="0"/>
              <a:t>trees with </a:t>
            </a:r>
            <a:r>
              <a:rPr lang="en-US" sz="2400" dirty="0"/>
              <a:t>grapevine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Cored trees </a:t>
            </a:r>
            <a:r>
              <a:rPr lang="en-US" sz="2400" dirty="0"/>
              <a:t>with increment borer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Prepared </a:t>
            </a:r>
            <a:r>
              <a:rPr lang="en-US" sz="2400" dirty="0"/>
              <a:t>cores for analysis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Measured </a:t>
            </a:r>
            <a:r>
              <a:rPr lang="en-US" sz="2400" dirty="0"/>
              <a:t>growth between </a:t>
            </a:r>
            <a:r>
              <a:rPr lang="en-US" sz="2400" dirty="0" smtClean="0"/>
              <a:t>rings</a:t>
            </a:r>
            <a:endParaRPr lang="en-US" sz="2400" dirty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457200"/>
            <a:ext cx="342582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6" descr="Corer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419600" y="4038600"/>
            <a:ext cx="2409825" cy="2476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6" descr="trail guide - revised Dec 2008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 l="22549" t="43144" r="41176" b="22336"/>
          <a:stretch>
            <a:fillRect/>
          </a:stretch>
        </p:blipFill>
        <p:spPr>
          <a:xfrm>
            <a:off x="1371600" y="381000"/>
            <a:ext cx="6248400" cy="5741988"/>
          </a:xfrm>
        </p:spPr>
      </p:pic>
      <p:sp>
        <p:nvSpPr>
          <p:cNvPr id="22530" name="Oval 7"/>
          <p:cNvSpPr>
            <a:spLocks noChangeArrowheads="1"/>
          </p:cNvSpPr>
          <p:nvPr/>
        </p:nvSpPr>
        <p:spPr bwMode="auto">
          <a:xfrm>
            <a:off x="2438400" y="3200400"/>
            <a:ext cx="457200" cy="381000"/>
          </a:xfrm>
          <a:prstGeom prst="ellipse">
            <a:avLst/>
          </a:prstGeom>
          <a:solidFill>
            <a:schemeClr val="accent1">
              <a:alpha val="0"/>
            </a:schemeClr>
          </a:solidFill>
          <a:ln w="76200">
            <a:solidFill>
              <a:srgbClr val="FF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22531" name="AutoShape 8"/>
          <p:cNvSpPr>
            <a:spLocks noChangeArrowheads="1"/>
          </p:cNvSpPr>
          <p:nvPr/>
        </p:nvSpPr>
        <p:spPr bwMode="auto">
          <a:xfrm>
            <a:off x="1295400" y="3352800"/>
            <a:ext cx="990600" cy="228600"/>
          </a:xfrm>
          <a:prstGeom prst="rightArrow">
            <a:avLst>
              <a:gd name="adj1" fmla="val 50000"/>
              <a:gd name="adj2" fmla="val 108333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22532" name="Text Box 9"/>
          <p:cNvSpPr txBox="1">
            <a:spLocks noChangeArrowheads="1"/>
          </p:cNvSpPr>
          <p:nvPr/>
        </p:nvSpPr>
        <p:spPr bwMode="auto">
          <a:xfrm>
            <a:off x="381000" y="3352800"/>
            <a:ext cx="1295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Study Site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IMG_12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-199232" y="580232"/>
            <a:ext cx="4646613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3" descr="IMG_120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68625" y="2225675"/>
            <a:ext cx="6175375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Results</a:t>
            </a:r>
            <a:endParaRPr lang="en-US" dirty="0">
              <a:solidFill>
                <a:schemeClr val="tx2">
                  <a:satMod val="200000"/>
                </a:schemeClr>
              </a:solidFill>
              <a:ea typeface="+mj-ea"/>
              <a:cs typeface="+mj-cs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85800" y="1371600"/>
          <a:ext cx="8153400" cy="4984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Results</a:t>
            </a:r>
          </a:p>
        </p:txBody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Significant difference between trees with vines and those without : p </a:t>
            </a:r>
            <a:r>
              <a:rPr lang="en-US" dirty="0" smtClean="0"/>
              <a:t>&lt; 0.001</a:t>
            </a:r>
            <a:endParaRPr lang="en-US" dirty="0"/>
          </a:p>
          <a:p>
            <a:r>
              <a:rPr lang="en-US" dirty="0"/>
              <a:t>Significant difference between trees with vines and those without within pairs : p = </a:t>
            </a:r>
            <a:r>
              <a:rPr lang="en-US" dirty="0" smtClean="0"/>
              <a:t>0.04</a:t>
            </a:r>
            <a:endParaRPr lang="en-US" dirty="0"/>
          </a:p>
          <a:p>
            <a:r>
              <a:rPr lang="en-US" dirty="0"/>
              <a:t>Difference between treatments not consistent between the pairs p = 0.046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Discussion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Larger Sample Size</a:t>
            </a:r>
          </a:p>
          <a:p>
            <a:pPr eaLnBrk="1" hangingPunct="1"/>
            <a:r>
              <a:rPr lang="en-US"/>
              <a:t>Stricter selection choice</a:t>
            </a:r>
          </a:p>
          <a:p>
            <a:pPr eaLnBrk="1" hangingPunct="1"/>
            <a:r>
              <a:rPr lang="en-US"/>
              <a:t>Factor in other environmental factors (treatments)</a:t>
            </a:r>
          </a:p>
          <a:p>
            <a:pPr eaLnBrk="1" hangingPunct="1"/>
            <a:r>
              <a:rPr lang="en-US"/>
              <a:t>Size of the grape vine and quantity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301</TotalTime>
  <Words>354</Words>
  <Application>Microsoft Office PowerPoint</Application>
  <PresentationFormat>On-screen Show (4:3)</PresentationFormat>
  <Paragraphs>45</Paragraphs>
  <Slides>10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Metro</vt:lpstr>
      <vt:lpstr>THE effect of Grapevines on white ash annual growth rates   Jessica Pond and Pooja rathore</vt:lpstr>
      <vt:lpstr>Introduction</vt:lpstr>
      <vt:lpstr>Introduction</vt:lpstr>
      <vt:lpstr>Methods</vt:lpstr>
      <vt:lpstr>PowerPoint Presentation</vt:lpstr>
      <vt:lpstr>PowerPoint Presentation</vt:lpstr>
      <vt:lpstr>Results</vt:lpstr>
      <vt:lpstr>Results</vt:lpstr>
      <vt:lpstr>Discussion</vt:lpstr>
      <vt:lpstr>References</vt:lpstr>
    </vt:vector>
  </TitlesOfParts>
  <Company>Jessica Pond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Methods</dc:title>
  <dc:creator>Jessica Pond</dc:creator>
  <cp:lastModifiedBy>Vanessa Fox</cp:lastModifiedBy>
  <cp:revision>26</cp:revision>
  <dcterms:created xsi:type="dcterms:W3CDTF">2012-07-03T15:42:35Z</dcterms:created>
  <dcterms:modified xsi:type="dcterms:W3CDTF">2012-09-17T15:55:28Z</dcterms:modified>
</cp:coreProperties>
</file>