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53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s/slide54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55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52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92" r:id="rId1"/>
  </p:sldMasterIdLst>
  <p:notesMasterIdLst>
    <p:notesMasterId r:id="rId57"/>
  </p:notesMasterIdLst>
  <p:sldIdLst>
    <p:sldId id="256" r:id="rId2"/>
    <p:sldId id="300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8" r:id="rId16"/>
    <p:sldId id="297" r:id="rId17"/>
    <p:sldId id="288" r:id="rId18"/>
    <p:sldId id="295" r:id="rId19"/>
    <p:sldId id="296" r:id="rId20"/>
    <p:sldId id="271" r:id="rId21"/>
    <p:sldId id="292" r:id="rId22"/>
    <p:sldId id="273" r:id="rId23"/>
    <p:sldId id="274" r:id="rId24"/>
    <p:sldId id="275" r:id="rId25"/>
    <p:sldId id="294" r:id="rId26"/>
    <p:sldId id="276" r:id="rId27"/>
    <p:sldId id="293" r:id="rId28"/>
    <p:sldId id="277" r:id="rId29"/>
    <p:sldId id="278" r:id="rId30"/>
    <p:sldId id="279" r:id="rId31"/>
    <p:sldId id="280" r:id="rId32"/>
    <p:sldId id="281" r:id="rId33"/>
    <p:sldId id="282" r:id="rId34"/>
    <p:sldId id="289" r:id="rId35"/>
    <p:sldId id="290" r:id="rId36"/>
    <p:sldId id="283" r:id="rId37"/>
    <p:sldId id="284" r:id="rId38"/>
    <p:sldId id="287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286" r:id="rId55"/>
    <p:sldId id="299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E7277-987A-504B-8C4E-1F7D2551E2F6}" type="datetimeFigureOut">
              <a:rPr lang="en-US" smtClean="0"/>
              <a:pPr/>
              <a:t>8/21/14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809DC-97DB-314D-97A4-BF6D4B1B7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5795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IUSE—Improving Undergraduate STEM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809DC-97DB-314D-97A4-BF6D4B1B7BC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939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track is Engaging Student Learning</a:t>
            </a:r>
          </a:p>
          <a:p>
            <a:r>
              <a:rPr lang="en-US" dirty="0" smtClean="0"/>
              <a:t>Other</a:t>
            </a:r>
            <a:r>
              <a:rPr lang="en-US" baseline="0" dirty="0" smtClean="0"/>
              <a:t> level is Design and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809DC-97DB-314D-97A4-BF6D4B1B7BC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16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epauw.edu/academics/centers/ctl/wise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 &amp; Math General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Division III</a:t>
            </a:r>
          </a:p>
          <a:p>
            <a:r>
              <a:rPr lang="en-US" dirty="0" smtClean="0"/>
              <a:t>Third Open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19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170664"/>
            <a:ext cx="6777317" cy="35089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Survey of DPU SM faculty regarding SM gen </a:t>
            </a:r>
            <a:r>
              <a:rPr lang="en-US" dirty="0" err="1" smtClean="0"/>
              <a:t>ed</a:t>
            </a:r>
            <a:r>
              <a:rPr lang="en-US" dirty="0" smtClean="0"/>
              <a:t> requirements</a:t>
            </a:r>
          </a:p>
          <a:p>
            <a:r>
              <a:rPr lang="en-US" dirty="0" smtClean="0"/>
              <a:t>Two </a:t>
            </a:r>
            <a:r>
              <a:rPr lang="en-US" dirty="0" err="1" smtClean="0"/>
              <a:t>Div</a:t>
            </a:r>
            <a:r>
              <a:rPr lang="en-US" dirty="0" smtClean="0"/>
              <a:t> III open meetings, Brown Bags, and creation of Working Group</a:t>
            </a:r>
          </a:p>
          <a:p>
            <a:r>
              <a:rPr lang="en-US" dirty="0" smtClean="0"/>
              <a:t>Assessment of incoming students’ scientific literacy skills this year</a:t>
            </a:r>
          </a:p>
          <a:p>
            <a:r>
              <a:rPr lang="en-US" dirty="0" smtClean="0"/>
              <a:t>Active-learning workshop with Ed Prather</a:t>
            </a:r>
          </a:p>
          <a:p>
            <a:r>
              <a:rPr lang="en-US" dirty="0" smtClean="0"/>
              <a:t>SM advising document</a:t>
            </a:r>
          </a:p>
          <a:p>
            <a:r>
              <a:rPr lang="en-US" i="1" dirty="0" smtClean="0"/>
              <a:t>WISER</a:t>
            </a:r>
            <a:r>
              <a:rPr lang="en-US" dirty="0" smtClean="0"/>
              <a:t> website (</a:t>
            </a:r>
            <a:r>
              <a:rPr lang="en-US" dirty="0" err="1" smtClean="0"/>
              <a:t>inc.</a:t>
            </a:r>
            <a:r>
              <a:rPr lang="en-US" dirty="0" smtClean="0"/>
              <a:t> previous meeting notes)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050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695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each have a 3-year Faculty Fellowship to continue facilitating this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24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each have a 3-year Faculty Fellowship to continue facilitating this project</a:t>
            </a:r>
          </a:p>
          <a:p>
            <a:r>
              <a:rPr lang="en-US" dirty="0" smtClean="0"/>
              <a:t>Transparency </a:t>
            </a:r>
            <a:r>
              <a:rPr lang="en-US" dirty="0" smtClean="0"/>
              <a:t>with other divisions  (Chairs Meeting Oct. 9 at Pres. Casey’s house)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545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each have a 3-year Faculty Fellowship to continue facilitating this project</a:t>
            </a:r>
          </a:p>
          <a:p>
            <a:r>
              <a:rPr lang="en-US" dirty="0" smtClean="0"/>
              <a:t>Transparency </a:t>
            </a:r>
            <a:r>
              <a:rPr lang="en-US" dirty="0" smtClean="0"/>
              <a:t>with other divisions  (Chairs’ Meeting Oct. 9 at Pres. Casey’s house)</a:t>
            </a:r>
          </a:p>
          <a:p>
            <a:r>
              <a:rPr lang="en-US" dirty="0" smtClean="0"/>
              <a:t>We are writing an NSF-IUSE grant proposal with Michael Roberts for money to continue this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47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NSF---IUSE grant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85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NSF---IUSE grant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Category: Institutional &amp; Community Transformation—Exploration</a:t>
            </a:r>
          </a:p>
          <a:p>
            <a:pPr lvl="1"/>
            <a:r>
              <a:rPr lang="en-US" dirty="0"/>
              <a:t>Up to $250,000 over 2 years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85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NSF---IUSE grant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Category: Institutional &amp; Community Transformation—Exploration</a:t>
            </a:r>
          </a:p>
          <a:p>
            <a:pPr lvl="1"/>
            <a:r>
              <a:rPr lang="en-US" dirty="0"/>
              <a:t>Up to $250,000 over 2 years</a:t>
            </a:r>
          </a:p>
          <a:p>
            <a:pPr lvl="1"/>
            <a:r>
              <a:rPr lang="en-US" dirty="0"/>
              <a:t>Due Oct. 24!</a:t>
            </a:r>
          </a:p>
          <a:p>
            <a:pPr lvl="1"/>
            <a:r>
              <a:rPr lang="en-US" dirty="0"/>
              <a:t>Met with </a:t>
            </a:r>
            <a:r>
              <a:rPr lang="en-US" dirty="0" err="1" smtClean="0"/>
              <a:t>Rockman</a:t>
            </a:r>
            <a:r>
              <a:rPr lang="en-US" dirty="0" smtClean="0"/>
              <a:t> </a:t>
            </a:r>
            <a:r>
              <a:rPr lang="en-US" dirty="0"/>
              <a:t>for external assessment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85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NSF---IUSE grant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we hope to accomplish:</a:t>
            </a:r>
          </a:p>
          <a:p>
            <a:pPr lvl="1"/>
            <a:r>
              <a:rPr lang="en-US" sz="2000" dirty="0" smtClean="0"/>
              <a:t>Learning Community on Science/Math education</a:t>
            </a:r>
          </a:p>
          <a:p>
            <a:pPr lvl="1"/>
            <a:r>
              <a:rPr lang="en-US" sz="2000" dirty="0" smtClean="0"/>
              <a:t>Clear Division 3 Gen Ed Goals</a:t>
            </a:r>
          </a:p>
          <a:p>
            <a:pPr lvl="1"/>
            <a:r>
              <a:rPr lang="en-US" sz="2000" dirty="0" smtClean="0"/>
              <a:t>Departmental Goals for SM courses</a:t>
            </a:r>
          </a:p>
          <a:p>
            <a:pPr lvl="1"/>
            <a:r>
              <a:rPr lang="en-US" sz="2000" dirty="0" smtClean="0"/>
              <a:t>Workshops on course transformation</a:t>
            </a:r>
          </a:p>
          <a:p>
            <a:pPr lvl="1"/>
            <a:r>
              <a:rPr lang="en-US" sz="2000" dirty="0" smtClean="0"/>
              <a:t>Pilot the “Big Ideas” class (designed around divisional goals)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Implement meaningful assessment in classes and university-wide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Share model with other divisions &amp; schools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14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NSF---IUSE grant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Money for:</a:t>
            </a:r>
          </a:p>
          <a:p>
            <a:pPr lvl="1"/>
            <a:r>
              <a:rPr lang="en-US" sz="2000" dirty="0" smtClean="0"/>
              <a:t>Reading groups</a:t>
            </a:r>
          </a:p>
          <a:p>
            <a:pPr lvl="1"/>
            <a:r>
              <a:rPr lang="en-US" sz="2000" dirty="0" smtClean="0"/>
              <a:t>Divisional meetings </a:t>
            </a:r>
          </a:p>
          <a:p>
            <a:pPr lvl="1"/>
            <a:r>
              <a:rPr lang="en-US" sz="2000" dirty="0" smtClean="0"/>
              <a:t>Workshops on teaching strategies</a:t>
            </a:r>
          </a:p>
          <a:p>
            <a:pPr lvl="1"/>
            <a:r>
              <a:rPr lang="en-US" sz="2000" dirty="0" smtClean="0"/>
              <a:t>Departmental Retreats</a:t>
            </a:r>
          </a:p>
          <a:p>
            <a:pPr lvl="1"/>
            <a:r>
              <a:rPr lang="en-US" sz="2000" dirty="0" smtClean="0"/>
              <a:t>Development of “Big Ideas” course </a:t>
            </a:r>
          </a:p>
          <a:p>
            <a:pPr lvl="1"/>
            <a:r>
              <a:rPr lang="en-US" sz="2000" dirty="0" smtClean="0"/>
              <a:t>Conference attendance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14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89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5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Strengthen our Learning Community</a:t>
            </a:r>
          </a:p>
          <a:p>
            <a:pPr lvl="1"/>
            <a:r>
              <a:rPr lang="en-US" dirty="0" smtClean="0"/>
              <a:t>Reading Group</a:t>
            </a:r>
          </a:p>
          <a:p>
            <a:pPr lvl="1"/>
            <a:r>
              <a:rPr lang="en-US" dirty="0" smtClean="0"/>
              <a:t>Share ideas for new course activities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5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Strengthen our Learning Community</a:t>
            </a:r>
          </a:p>
          <a:p>
            <a:r>
              <a:rPr lang="en-US" dirty="0" smtClean="0"/>
              <a:t>Departmental retreats/discussions</a:t>
            </a:r>
          </a:p>
          <a:p>
            <a:pPr lvl="1"/>
            <a:r>
              <a:rPr lang="en-US" dirty="0" smtClean="0"/>
              <a:t>Departmental Learning Goals for SM courses</a:t>
            </a:r>
          </a:p>
          <a:p>
            <a:pPr lvl="1"/>
            <a:r>
              <a:rPr lang="en-US" dirty="0" smtClean="0"/>
              <a:t>Departmental Learning Goals for majors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753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Strengthen our Learning Community</a:t>
            </a:r>
          </a:p>
          <a:p>
            <a:r>
              <a:rPr lang="en-US" dirty="0" smtClean="0"/>
              <a:t>Departmental retreats/discussions</a:t>
            </a:r>
            <a:endParaRPr lang="en-US" dirty="0" smtClean="0"/>
          </a:p>
          <a:p>
            <a:r>
              <a:rPr lang="en-US" dirty="0" smtClean="0"/>
              <a:t>Pilot a “Big Ideas” course for SM general education-2014/2015 </a:t>
            </a:r>
          </a:p>
          <a:p>
            <a:pPr lvl="1"/>
            <a:r>
              <a:rPr lang="en-US" dirty="0" smtClean="0"/>
              <a:t>Michael </a:t>
            </a:r>
            <a:r>
              <a:rPr lang="en-US" dirty="0" smtClean="0"/>
              <a:t>will talk about later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53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Strengthen our Learning Community</a:t>
            </a:r>
          </a:p>
          <a:p>
            <a:r>
              <a:rPr lang="en-US" dirty="0" smtClean="0"/>
              <a:t>Departmental retreats/discussions</a:t>
            </a:r>
          </a:p>
          <a:p>
            <a:r>
              <a:rPr lang="en-US" dirty="0" smtClean="0"/>
              <a:t>Pilot a “Big Ideas” course for SM general education-2014/2015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Collect assessment data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77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Strengthen our Learning Community</a:t>
            </a:r>
          </a:p>
          <a:p>
            <a:r>
              <a:rPr lang="en-US" dirty="0" smtClean="0"/>
              <a:t>Departmental retreats/discussions</a:t>
            </a:r>
          </a:p>
          <a:p>
            <a:r>
              <a:rPr lang="en-US" dirty="0" smtClean="0"/>
              <a:t>Pilot a “Big Ideas” course for SM general education-2014/2015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Collect assessment data</a:t>
            </a:r>
          </a:p>
          <a:p>
            <a:pPr lvl="1"/>
            <a:r>
              <a:rPr lang="en-US" dirty="0" smtClean="0"/>
              <a:t>Which is where we need help for the upcoming IUSE grant…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77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(30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Attitudinal &amp; Affective measures</a:t>
            </a:r>
          </a:p>
          <a:p>
            <a:pPr lvl="1"/>
            <a:r>
              <a:rPr lang="en-US" dirty="0" smtClean="0"/>
              <a:t>Pretest and posttest</a:t>
            </a:r>
          </a:p>
          <a:p>
            <a:r>
              <a:rPr lang="en-US" dirty="0"/>
              <a:t>4</a:t>
            </a:r>
            <a:r>
              <a:rPr lang="en-US" dirty="0" smtClean="0"/>
              <a:t> examples at your tables</a:t>
            </a:r>
            <a:endParaRPr lang="en-US" dirty="0"/>
          </a:p>
          <a:p>
            <a:r>
              <a:rPr lang="en-US" dirty="0" smtClean="0"/>
              <a:t>Peruse &amp; discuss with tablemates</a:t>
            </a:r>
          </a:p>
          <a:p>
            <a:pPr lvl="1"/>
            <a:r>
              <a:rPr lang="en-US" dirty="0" smtClean="0"/>
              <a:t>Are </a:t>
            </a:r>
            <a:r>
              <a:rPr lang="en-US" dirty="0" smtClean="0"/>
              <a:t>we </a:t>
            </a:r>
            <a:r>
              <a:rPr lang="en-US" dirty="0" smtClean="0"/>
              <a:t>interested in self-efficacy/affect</a:t>
            </a:r>
            <a:r>
              <a:rPr lang="en-US" dirty="0" smtClean="0"/>
              <a:t> and/or </a:t>
            </a:r>
            <a:r>
              <a:rPr lang="en-US" dirty="0" smtClean="0"/>
              <a:t>perception of nature of science?</a:t>
            </a:r>
          </a:p>
          <a:p>
            <a:pPr lvl="1"/>
            <a:r>
              <a:rPr lang="en-US" dirty="0" smtClean="0"/>
              <a:t>Can you envision any of these being useful in your class or helpful to this project?</a:t>
            </a:r>
            <a:endParaRPr lang="en-US" dirty="0"/>
          </a:p>
          <a:p>
            <a:r>
              <a:rPr lang="en-US" dirty="0" smtClean="0"/>
              <a:t>Share feedback with larger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669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(30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Are </a:t>
            </a:r>
            <a:r>
              <a:rPr lang="en-US" sz="2400" dirty="0" smtClean="0"/>
              <a:t>we </a:t>
            </a:r>
            <a:r>
              <a:rPr lang="en-US" sz="2400" dirty="0" smtClean="0"/>
              <a:t>interested in self-efficacy/affect</a:t>
            </a:r>
            <a:r>
              <a:rPr lang="en-US" sz="2400" dirty="0" smtClean="0"/>
              <a:t> and/or </a:t>
            </a:r>
            <a:r>
              <a:rPr lang="en-US" sz="2400" dirty="0" smtClean="0"/>
              <a:t>perception of nature of science?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Can you envision any of these being useful in your class or helpful to this project?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SMQ: Science Motivation Questionnaire (pink sheet)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30 items</a:t>
            </a:r>
          </a:p>
          <a:p>
            <a:r>
              <a:rPr lang="en-US" dirty="0" smtClean="0"/>
              <a:t>Can substitute discipline name for “science”</a:t>
            </a:r>
          </a:p>
          <a:p>
            <a:r>
              <a:rPr lang="en-US" dirty="0" smtClean="0"/>
              <a:t>5 subscales</a:t>
            </a:r>
          </a:p>
          <a:p>
            <a:pPr lvl="1"/>
            <a:r>
              <a:rPr lang="en-US" dirty="0"/>
              <a:t>Intrinsic motivation &amp; personal relevance</a:t>
            </a:r>
          </a:p>
          <a:p>
            <a:pPr lvl="1"/>
            <a:r>
              <a:rPr lang="en-US" dirty="0" smtClean="0"/>
              <a:t>Self</a:t>
            </a:r>
            <a:r>
              <a:rPr lang="en-US" dirty="0"/>
              <a:t>-efficacy &amp; assessment anxiety</a:t>
            </a:r>
          </a:p>
          <a:p>
            <a:pPr lvl="1"/>
            <a:r>
              <a:rPr lang="en-US" dirty="0" smtClean="0"/>
              <a:t>Self</a:t>
            </a:r>
            <a:r>
              <a:rPr lang="en-US" dirty="0"/>
              <a:t>-determination</a:t>
            </a:r>
          </a:p>
          <a:p>
            <a:pPr lvl="1"/>
            <a:r>
              <a:rPr lang="en-US" dirty="0" smtClean="0"/>
              <a:t>Career </a:t>
            </a:r>
            <a:r>
              <a:rPr lang="en-US" dirty="0"/>
              <a:t>motivation</a:t>
            </a:r>
          </a:p>
          <a:p>
            <a:pPr lvl="1"/>
            <a:r>
              <a:rPr lang="en-US" dirty="0" smtClean="0"/>
              <a:t>Grade </a:t>
            </a:r>
            <a:r>
              <a:rPr lang="en-US" dirty="0"/>
              <a:t>motivation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66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SMQ: Science Motivation Questionnaire (pink sheet)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Good reliability &amp; validity</a:t>
            </a:r>
          </a:p>
          <a:p>
            <a:pPr lvl="1"/>
            <a:r>
              <a:rPr lang="en-US" dirty="0" smtClean="0"/>
              <a:t>Fairly widely used</a:t>
            </a:r>
          </a:p>
          <a:p>
            <a:pPr lvl="1"/>
            <a:r>
              <a:rPr lang="en-US" dirty="0" smtClean="0"/>
              <a:t>Pretty brief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One of the subscales is not as strong</a:t>
            </a:r>
          </a:p>
          <a:p>
            <a:pPr lvl="1"/>
            <a:r>
              <a:rPr lang="en-US" dirty="0" smtClean="0"/>
              <a:t>Assesses motivation, but not epistemology or perceptions of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89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of DPU SM faculty regarding SM gen </a:t>
            </a:r>
            <a:r>
              <a:rPr lang="en-US" dirty="0" err="1" smtClean="0"/>
              <a:t>ed</a:t>
            </a:r>
            <a:r>
              <a:rPr lang="en-US" dirty="0" smtClean="0"/>
              <a:t>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81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TOSRA: Test of Science Related Attitudes (blue sheet)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70 items</a:t>
            </a:r>
          </a:p>
          <a:p>
            <a:r>
              <a:rPr lang="en-US" dirty="0" smtClean="0"/>
              <a:t>7 subscales</a:t>
            </a:r>
          </a:p>
          <a:p>
            <a:pPr lvl="1"/>
            <a:r>
              <a:rPr lang="en-US" dirty="0"/>
              <a:t>Social implications of science</a:t>
            </a:r>
          </a:p>
          <a:p>
            <a:pPr lvl="1"/>
            <a:r>
              <a:rPr lang="en-US" dirty="0" smtClean="0"/>
              <a:t>Normality </a:t>
            </a:r>
            <a:r>
              <a:rPr lang="en-US" dirty="0"/>
              <a:t>of scientists</a:t>
            </a:r>
          </a:p>
          <a:p>
            <a:pPr lvl="1"/>
            <a:r>
              <a:rPr lang="en-US" dirty="0" smtClean="0"/>
              <a:t>Attitude </a:t>
            </a:r>
            <a:r>
              <a:rPr lang="en-US" dirty="0"/>
              <a:t>to scientific inquiry</a:t>
            </a:r>
          </a:p>
          <a:p>
            <a:pPr lvl="1"/>
            <a:r>
              <a:rPr lang="en-US" dirty="0" smtClean="0"/>
              <a:t>Adoption </a:t>
            </a:r>
            <a:r>
              <a:rPr lang="en-US" dirty="0"/>
              <a:t>of scientific </a:t>
            </a:r>
            <a:r>
              <a:rPr lang="en-US" dirty="0" smtClean="0"/>
              <a:t>attitudes</a:t>
            </a:r>
          </a:p>
          <a:p>
            <a:pPr lvl="1"/>
            <a:r>
              <a:rPr lang="en-US" dirty="0" smtClean="0"/>
              <a:t>Enjoyment </a:t>
            </a:r>
            <a:r>
              <a:rPr lang="en-US" dirty="0"/>
              <a:t>of science lessons</a:t>
            </a:r>
          </a:p>
          <a:p>
            <a:pPr lvl="1"/>
            <a:r>
              <a:rPr lang="en-US" dirty="0" smtClean="0"/>
              <a:t>Leisure </a:t>
            </a:r>
            <a:r>
              <a:rPr lang="en-US" dirty="0"/>
              <a:t>interest in science</a:t>
            </a:r>
          </a:p>
          <a:p>
            <a:pPr lvl="1"/>
            <a:r>
              <a:rPr lang="en-US" dirty="0" smtClean="0"/>
              <a:t>Career </a:t>
            </a:r>
            <a:r>
              <a:rPr lang="en-US" dirty="0"/>
              <a:t>interest in science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249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TOSRA: Test of Science Related Attitudes (blue sheet)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Comprehensive</a:t>
            </a:r>
          </a:p>
          <a:p>
            <a:pPr lvl="1"/>
            <a:r>
              <a:rPr lang="en-US" dirty="0" smtClean="0"/>
              <a:t>Commonly used</a:t>
            </a:r>
          </a:p>
          <a:p>
            <a:pPr lvl="1"/>
            <a:r>
              <a:rPr lang="en-US" dirty="0" smtClean="0"/>
              <a:t>Can select subscales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Long</a:t>
            </a:r>
          </a:p>
          <a:p>
            <a:pPr lvl="1"/>
            <a:r>
              <a:rPr lang="en-US" dirty="0" smtClean="0"/>
              <a:t>Developed for younger audience</a:t>
            </a:r>
          </a:p>
          <a:p>
            <a:pPr lvl="1"/>
            <a:r>
              <a:rPr lang="en-US" dirty="0" smtClean="0"/>
              <a:t>Some items may be outdated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522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ACS: Attitudes &amp; Conceptions in Science (yellow sheet)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26 items</a:t>
            </a:r>
          </a:p>
          <a:p>
            <a:r>
              <a:rPr lang="en-US" dirty="0" smtClean="0"/>
              <a:t>Includes some discipline-specific items</a:t>
            </a:r>
          </a:p>
          <a:p>
            <a:r>
              <a:rPr lang="en-US" dirty="0" smtClean="0"/>
              <a:t>3 subscales</a:t>
            </a:r>
          </a:p>
          <a:p>
            <a:pPr lvl="1"/>
            <a:r>
              <a:rPr lang="en-US" dirty="0"/>
              <a:t>Attitudes toward learning science</a:t>
            </a:r>
          </a:p>
          <a:p>
            <a:pPr lvl="1"/>
            <a:r>
              <a:rPr lang="en-US" dirty="0" smtClean="0"/>
              <a:t>Attitudes </a:t>
            </a:r>
            <a:r>
              <a:rPr lang="en-US" dirty="0"/>
              <a:t>toward </a:t>
            </a:r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Conception </a:t>
            </a:r>
            <a:r>
              <a:rPr lang="en-US" dirty="0"/>
              <a:t>of science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2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ACS: Attitudes &amp; Conceptions in Science (yellow sheet)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/>
              <a:t>Pretty </a:t>
            </a:r>
            <a:r>
              <a:rPr lang="en-US" dirty="0" smtClean="0"/>
              <a:t>brief</a:t>
            </a:r>
          </a:p>
          <a:p>
            <a:pPr lvl="1"/>
            <a:r>
              <a:rPr lang="en-US" dirty="0" smtClean="0"/>
              <a:t>Measures both attitudes towards science and conception of science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Some subscales have few general science items</a:t>
            </a:r>
          </a:p>
          <a:p>
            <a:pPr lvl="1"/>
            <a:r>
              <a:rPr lang="en-US" dirty="0" smtClean="0"/>
              <a:t>Attitudes towards science scale is weaker</a:t>
            </a:r>
          </a:p>
          <a:p>
            <a:pPr lvl="1"/>
            <a:r>
              <a:rPr lang="en-US" dirty="0" smtClean="0"/>
              <a:t>Not widely used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07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SAI II: Scientific Attitude Inventory (green sheet)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60 items</a:t>
            </a:r>
          </a:p>
          <a:p>
            <a:r>
              <a:rPr lang="en-US" dirty="0" smtClean="0"/>
              <a:t>6 subscales</a:t>
            </a:r>
          </a:p>
          <a:p>
            <a:pPr lvl="1"/>
            <a:r>
              <a:rPr lang="en-US" dirty="0" smtClean="0"/>
              <a:t>Beliefs about whether science laws can change</a:t>
            </a:r>
          </a:p>
          <a:p>
            <a:pPr lvl="1"/>
            <a:r>
              <a:rPr lang="en-US" dirty="0" smtClean="0"/>
              <a:t>Limitations of science</a:t>
            </a:r>
          </a:p>
          <a:p>
            <a:pPr lvl="1"/>
            <a:r>
              <a:rPr lang="en-US" dirty="0" smtClean="0"/>
              <a:t>Scientific dispositions</a:t>
            </a:r>
          </a:p>
          <a:p>
            <a:pPr lvl="1"/>
            <a:r>
              <a:rPr lang="en-US" dirty="0" smtClean="0"/>
              <a:t>Science as theoretical vs. practical</a:t>
            </a:r>
          </a:p>
          <a:p>
            <a:pPr lvl="1"/>
            <a:r>
              <a:rPr lang="en-US" dirty="0" smtClean="0"/>
              <a:t>Value of public understanding of science</a:t>
            </a:r>
          </a:p>
          <a:p>
            <a:pPr lvl="1"/>
            <a:r>
              <a:rPr lang="en-US" dirty="0" smtClean="0"/>
              <a:t>Interest in a science career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01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SAI II: Scientific Attitude Inventory (green sheet)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Commonly used</a:t>
            </a:r>
          </a:p>
          <a:p>
            <a:pPr lvl="1"/>
            <a:r>
              <a:rPr lang="en-US" dirty="0" smtClean="0"/>
              <a:t>Measures epistemology as well as motivation</a:t>
            </a:r>
            <a:endParaRPr lang="en-US" dirty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Negative items could be difficult to answer</a:t>
            </a:r>
          </a:p>
          <a:p>
            <a:pPr lvl="1"/>
            <a:r>
              <a:rPr lang="en-US" dirty="0" smtClean="0"/>
              <a:t>Long</a:t>
            </a:r>
          </a:p>
          <a:p>
            <a:pPr lvl="1"/>
            <a:r>
              <a:rPr lang="en-US" dirty="0" smtClean="0"/>
              <a:t>Originally validated for high school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967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RISC—Research on the Integrated Science Curriculum</a:t>
            </a:r>
          </a:p>
          <a:p>
            <a:pPr lvl="1"/>
            <a:r>
              <a:rPr lang="en-US" dirty="0" smtClean="0"/>
              <a:t>Managed online at Grinnell</a:t>
            </a:r>
          </a:p>
          <a:p>
            <a:pPr lvl="1"/>
            <a:r>
              <a:rPr lang="en-US" dirty="0" smtClean="0"/>
              <a:t>Faculty questionnaire to complete first</a:t>
            </a:r>
          </a:p>
          <a:p>
            <a:pPr lvl="1"/>
            <a:r>
              <a:rPr lang="en-US" dirty="0" smtClean="0"/>
              <a:t>78 items</a:t>
            </a:r>
          </a:p>
          <a:p>
            <a:pPr lvl="1"/>
            <a:r>
              <a:rPr lang="en-US" dirty="0" smtClean="0"/>
              <a:t>Self-ratings, including experience with certain science and learning tasks, opinions about self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87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VNOS (Views of Nature of Science) Questionnaire</a:t>
            </a:r>
          </a:p>
          <a:p>
            <a:r>
              <a:rPr lang="en-US" dirty="0"/>
              <a:t>VOSI (Views of Scientific Inquiry) Questionnaire</a:t>
            </a:r>
          </a:p>
          <a:p>
            <a:r>
              <a:rPr lang="en-US" dirty="0"/>
              <a:t>VASI (Views of Scientific Inquiry) </a:t>
            </a:r>
            <a:r>
              <a:rPr lang="en-US" dirty="0" smtClean="0"/>
              <a:t>Questionnaire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open-ended format and responses need to be scored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566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discipline-specific measures as well.</a:t>
            </a:r>
          </a:p>
          <a:p>
            <a:endParaRPr lang="en-US" dirty="0"/>
          </a:p>
          <a:p>
            <a:r>
              <a:rPr lang="en-US" dirty="0" smtClean="0"/>
              <a:t>Consider using smaller classroom assessments throughout the semester (e.g., Angelo &amp; Cross)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34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“Big Ideas”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569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of DPU SM faculty regarding SM gen </a:t>
            </a:r>
            <a:r>
              <a:rPr lang="en-US" dirty="0" err="1" smtClean="0"/>
              <a:t>ed</a:t>
            </a:r>
            <a:r>
              <a:rPr lang="en-US" dirty="0" smtClean="0"/>
              <a:t> requirements</a:t>
            </a:r>
          </a:p>
          <a:p>
            <a:pPr lvl="1"/>
            <a:r>
              <a:rPr lang="en-US" dirty="0" smtClean="0"/>
              <a:t>General dissatisfaction with current requirement</a:t>
            </a:r>
          </a:p>
          <a:p>
            <a:pPr lvl="1"/>
            <a:r>
              <a:rPr lang="en-US" dirty="0" smtClean="0"/>
              <a:t>Based on lack of goals &amp; concern whether courses provide exposure to scientific method</a:t>
            </a:r>
          </a:p>
          <a:p>
            <a:pPr lvl="1"/>
            <a:r>
              <a:rPr lang="en-US" dirty="0" smtClean="0"/>
              <a:t>General consensus on goal of teaching SM skills rather than set of “facts”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5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“Big Ideas”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science literacy learning goals from multiple disciplines/contexts (transfer)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Engaging courses that non-majors want to take and faculty want to teach (the FYS of STEM dreams)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05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“Big Ideas”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big idea?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Model for team-teaching the course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793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big idea?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courses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Pivotal ideas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Contemporary issues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28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big idea?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courses</a:t>
            </a:r>
          </a:p>
          <a:p>
            <a:pPr lvl="2"/>
            <a:r>
              <a:rPr lang="en-US" dirty="0" smtClean="0"/>
              <a:t>Water</a:t>
            </a:r>
          </a:p>
          <a:p>
            <a:pPr lvl="2"/>
            <a:r>
              <a:rPr lang="en-US" dirty="0" smtClean="0"/>
              <a:t>Science of Consciousness</a:t>
            </a:r>
          </a:p>
          <a:p>
            <a:pPr lvl="2"/>
            <a:r>
              <a:rPr lang="en-US" dirty="0" smtClean="0"/>
              <a:t>Climate Change</a:t>
            </a:r>
          </a:p>
          <a:p>
            <a:pPr lvl="2"/>
            <a:r>
              <a:rPr lang="en-US" dirty="0"/>
              <a:t>Complex Systems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60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big idea?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Examples at Otterbein College (geared to upper level, lacking explicit learning goals)</a:t>
            </a:r>
          </a:p>
          <a:p>
            <a:pPr lvl="2">
              <a:spcBef>
                <a:spcPct val="0"/>
              </a:spcBef>
              <a:buFont typeface="Times" charset="0"/>
              <a:buChar char="•"/>
            </a:pP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Origins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(Paleontology/ Molecular Biology)</a:t>
            </a:r>
          </a:p>
          <a:p>
            <a:pPr lvl="2">
              <a:spcBef>
                <a:spcPct val="0"/>
              </a:spcBef>
              <a:buFont typeface="Times" charset="0"/>
              <a:buChar char="•"/>
            </a:pP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Atom (Chemistry/ Physics)</a:t>
            </a:r>
          </a:p>
          <a:p>
            <a:pPr lvl="2">
              <a:spcBef>
                <a:spcPct val="0"/>
              </a:spcBef>
              <a:buFont typeface="Times" charset="0"/>
              <a:buChar char="•"/>
            </a:pP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Why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sex? (Ecology/ Molecular Biology)</a:t>
            </a:r>
          </a:p>
          <a:p>
            <a:pPr lvl="2">
              <a:spcBef>
                <a:spcPct val="0"/>
              </a:spcBef>
              <a:buFont typeface="Times" charset="0"/>
              <a:buChar char="•"/>
            </a:pP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Exobiology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(Physics/ Microbiology)</a:t>
            </a:r>
          </a:p>
          <a:p>
            <a:pPr lvl="2">
              <a:spcBef>
                <a:spcPct val="0"/>
              </a:spcBef>
              <a:buFont typeface="Times" charset="0"/>
              <a:buChar char="•"/>
            </a:pP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Water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(Ecology/ Chemistry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>
              <a:spcBef>
                <a:spcPct val="0"/>
              </a:spcBef>
              <a:buFont typeface="Times" charset="0"/>
              <a:buChar char="•"/>
            </a:pP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Biological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Sciences-Plagues and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Pandemics</a:t>
            </a:r>
          </a:p>
          <a:p>
            <a:pPr lvl="2">
              <a:spcBef>
                <a:spcPct val="0"/>
              </a:spcBef>
              <a:buFont typeface="Times" charset="0"/>
              <a:buChar char="•"/>
            </a:pP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Earth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Science &amp; Society- Coral Reef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Resources</a:t>
            </a:r>
          </a:p>
          <a:p>
            <a:pPr lvl="2">
              <a:spcBef>
                <a:spcPct val="0"/>
              </a:spcBef>
              <a:buFont typeface="Times" charset="0"/>
              <a:buChar char="•"/>
            </a:pP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Earth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Science &amp; Society-Energy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Resources</a:t>
            </a:r>
          </a:p>
          <a:p>
            <a:pPr lvl="2">
              <a:spcBef>
                <a:spcPct val="0"/>
              </a:spcBef>
              <a:buFont typeface="Times" charset="0"/>
              <a:buChar char="•"/>
            </a:pP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Energy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and Society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612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big idea?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Pivotal Ideas</a:t>
            </a:r>
          </a:p>
          <a:p>
            <a:pPr lvl="2"/>
            <a:r>
              <a:rPr lang="en-US" dirty="0" smtClean="0"/>
              <a:t>Evolution  +  Classical mechanics/Quantum mechanics + Cognitive Revolution + …</a:t>
            </a:r>
          </a:p>
          <a:p>
            <a:pPr marL="685800" lvl="2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77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big idea?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Contemporary Issues</a:t>
            </a:r>
          </a:p>
          <a:p>
            <a:pPr lvl="2"/>
            <a:r>
              <a:rPr lang="en-US" dirty="0" smtClean="0"/>
              <a:t>Climate change + Epigenetic effects + …</a:t>
            </a:r>
          </a:p>
          <a:p>
            <a:pPr marL="685800" lvl="2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90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big idea?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Please take 10 minutes to discuss the Big Ideas courses that would most excite you and excite students. 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Then each table will report their favorite ideas. 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53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“Big Ideas”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big idea?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Model for team-teaching the course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51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for team-teaching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</a:p>
          <a:p>
            <a:pPr lvl="2"/>
            <a:r>
              <a:rPr lang="en-US" dirty="0" smtClean="0"/>
              <a:t>5 faculty, 5 sets of X students, rotate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479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of DPU SM faculty regarding SM gen </a:t>
            </a:r>
            <a:r>
              <a:rPr lang="en-US" dirty="0" err="1" smtClean="0"/>
              <a:t>ed</a:t>
            </a:r>
            <a:r>
              <a:rPr lang="en-US" dirty="0" smtClean="0"/>
              <a:t> requirements</a:t>
            </a:r>
          </a:p>
          <a:p>
            <a:r>
              <a:rPr lang="en-US" dirty="0" smtClean="0"/>
              <a:t>Two </a:t>
            </a:r>
            <a:r>
              <a:rPr lang="en-US" dirty="0" err="1" smtClean="0"/>
              <a:t>Div</a:t>
            </a:r>
            <a:r>
              <a:rPr lang="en-US" dirty="0" smtClean="0"/>
              <a:t> III open meetings and creation of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4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for team-teaching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</a:p>
          <a:p>
            <a:pPr lvl="2"/>
            <a:r>
              <a:rPr lang="en-US" dirty="0" smtClean="0"/>
              <a:t>5 faculty, 5 sets of X students, rotate</a:t>
            </a:r>
          </a:p>
          <a:p>
            <a:r>
              <a:rPr lang="en-US" dirty="0" smtClean="0"/>
              <a:t>Lecture + “labs”/discussion</a:t>
            </a:r>
          </a:p>
          <a:p>
            <a:pPr lvl="2"/>
            <a:r>
              <a:rPr lang="en-US" dirty="0" smtClean="0"/>
              <a:t>All faculty and students meet together, e.g. once a week</a:t>
            </a:r>
          </a:p>
          <a:p>
            <a:pPr lvl="2"/>
            <a:r>
              <a:rPr lang="en-US" dirty="0" smtClean="0"/>
              <a:t>Each faculty also meets for a lab/discussion section with a separate subset of students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646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for team-teaching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</a:p>
          <a:p>
            <a:pPr lvl="2"/>
            <a:r>
              <a:rPr lang="en-US" dirty="0" smtClean="0"/>
              <a:t>5 faculty, 5 sets of X students, rotate</a:t>
            </a:r>
          </a:p>
          <a:p>
            <a:r>
              <a:rPr lang="en-US" dirty="0" smtClean="0"/>
              <a:t>Lecture + “labs”/discussion</a:t>
            </a:r>
          </a:p>
          <a:p>
            <a:pPr lvl="2"/>
            <a:r>
              <a:rPr lang="en-US" dirty="0" smtClean="0"/>
              <a:t>All faculty and students meet together, e.g. once a week</a:t>
            </a:r>
          </a:p>
          <a:p>
            <a:pPr lvl="2"/>
            <a:r>
              <a:rPr lang="en-US" dirty="0" smtClean="0"/>
              <a:t>Each faculty also meets for a lab/discussion section with a separate subset of students </a:t>
            </a:r>
          </a:p>
          <a:p>
            <a:r>
              <a:rPr lang="en-US" dirty="0" smtClean="0"/>
              <a:t>Alternative model?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45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for team-teaching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Please take 5 minutes to discuss possible models for team-teaching the course.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Then we’ll ask if there was a consensus for one of the aforementioned models, or whether an alternative model gained traction.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68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“Big Ideas”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be involved in further development of these ideas and piloting?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20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 in Learning Community?</a:t>
            </a:r>
          </a:p>
          <a:p>
            <a:pPr lvl="1"/>
            <a:r>
              <a:rPr lang="en-US" dirty="0" smtClean="0"/>
              <a:t>Topics?</a:t>
            </a:r>
          </a:p>
          <a:p>
            <a:pPr lvl="1"/>
            <a:r>
              <a:rPr lang="en-US" dirty="0" smtClean="0"/>
              <a:t>Frequency (1, 2, 4 </a:t>
            </a:r>
            <a:r>
              <a:rPr lang="en-US" dirty="0" err="1" smtClean="0"/>
              <a:t>x</a:t>
            </a:r>
            <a:r>
              <a:rPr lang="en-US" dirty="0" smtClean="0"/>
              <a:t> month)?</a:t>
            </a:r>
          </a:p>
          <a:p>
            <a:pPr lvl="1"/>
            <a:r>
              <a:rPr lang="en-US" dirty="0" smtClean="0"/>
              <a:t>Time (lunch, day of week)?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topics we should be exploring?</a:t>
            </a:r>
          </a:p>
          <a:p>
            <a:endParaRPr lang="en-US" dirty="0"/>
          </a:p>
          <a:p>
            <a:r>
              <a:rPr lang="en-US" dirty="0" smtClean="0"/>
              <a:t>Departmental concerns?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542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WISER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http://www.depauw.edu/academics/centers/ctl/wiser/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Calendar of events</a:t>
            </a:r>
          </a:p>
          <a:p>
            <a:pPr lvl="1"/>
            <a:r>
              <a:rPr lang="en-US" dirty="0" smtClean="0"/>
              <a:t>Notes from all meetings</a:t>
            </a:r>
          </a:p>
          <a:p>
            <a:r>
              <a:rPr lang="en-US" dirty="0" smtClean="0"/>
              <a:t>Educational Resources</a:t>
            </a:r>
          </a:p>
          <a:p>
            <a:r>
              <a:rPr lang="en-US" dirty="0" smtClean="0"/>
              <a:t>Student Information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Survey of DPU SM faculty regarding SM gen </a:t>
            </a:r>
            <a:r>
              <a:rPr lang="en-US" dirty="0" err="1" smtClean="0"/>
              <a:t>ed</a:t>
            </a:r>
            <a:r>
              <a:rPr lang="en-US" dirty="0" smtClean="0"/>
              <a:t> requirements</a:t>
            </a:r>
          </a:p>
          <a:p>
            <a:r>
              <a:rPr lang="en-US" dirty="0" smtClean="0"/>
              <a:t>Two </a:t>
            </a:r>
            <a:r>
              <a:rPr lang="en-US" dirty="0" err="1" smtClean="0"/>
              <a:t>Div</a:t>
            </a:r>
            <a:r>
              <a:rPr lang="en-US" dirty="0" smtClean="0"/>
              <a:t> III open meetings and creation of Working Group</a:t>
            </a:r>
          </a:p>
          <a:p>
            <a:pPr lvl="1"/>
            <a:r>
              <a:rPr lang="en-US" dirty="0" smtClean="0"/>
              <a:t>Consensus on initial SM gen </a:t>
            </a:r>
            <a:r>
              <a:rPr lang="en-US" dirty="0" err="1" smtClean="0"/>
              <a:t>ed</a:t>
            </a:r>
            <a:r>
              <a:rPr lang="en-US" dirty="0" smtClean="0"/>
              <a:t> goals (TOSLS): 2 broader goals</a:t>
            </a:r>
          </a:p>
          <a:p>
            <a:pPr lvl="3"/>
            <a:r>
              <a:rPr lang="en-US" dirty="0" smtClean="0"/>
              <a:t>Understand </a:t>
            </a:r>
            <a:r>
              <a:rPr lang="en-US" dirty="0"/>
              <a:t>methods of inquiry that lead to scientific </a:t>
            </a:r>
            <a:r>
              <a:rPr lang="en-US" dirty="0" smtClean="0"/>
              <a:t>knowledge</a:t>
            </a:r>
          </a:p>
          <a:p>
            <a:pPr lvl="3"/>
            <a:r>
              <a:rPr lang="en-US" dirty="0" smtClean="0"/>
              <a:t>Organize</a:t>
            </a:r>
            <a:r>
              <a:rPr lang="en-US" dirty="0"/>
              <a:t>, analyze, and interpret quantitative data and scientific information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66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of DPU SM faculty regarding SM gen </a:t>
            </a:r>
            <a:r>
              <a:rPr lang="en-US" dirty="0" err="1" smtClean="0"/>
              <a:t>ed</a:t>
            </a:r>
            <a:r>
              <a:rPr lang="en-US" dirty="0" smtClean="0"/>
              <a:t> requirements</a:t>
            </a:r>
          </a:p>
          <a:p>
            <a:r>
              <a:rPr lang="en-US" dirty="0" smtClean="0"/>
              <a:t>Two </a:t>
            </a:r>
            <a:r>
              <a:rPr lang="en-US" dirty="0" err="1" smtClean="0"/>
              <a:t>Div</a:t>
            </a:r>
            <a:r>
              <a:rPr lang="en-US" dirty="0" smtClean="0"/>
              <a:t> III open meetings and creation of Working Group</a:t>
            </a:r>
          </a:p>
          <a:p>
            <a:r>
              <a:rPr lang="en-US" dirty="0" smtClean="0"/>
              <a:t>Assessment of incoming students’ scientific literacy skills this year (TOSLS)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25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of DPU SM faculty regarding SM gen </a:t>
            </a:r>
            <a:r>
              <a:rPr lang="en-US" dirty="0" err="1" smtClean="0"/>
              <a:t>ed</a:t>
            </a:r>
            <a:r>
              <a:rPr lang="en-US" dirty="0" smtClean="0"/>
              <a:t> requirements</a:t>
            </a:r>
          </a:p>
          <a:p>
            <a:r>
              <a:rPr lang="en-US" dirty="0" smtClean="0"/>
              <a:t>Two </a:t>
            </a:r>
            <a:r>
              <a:rPr lang="en-US" dirty="0" err="1" smtClean="0"/>
              <a:t>Div</a:t>
            </a:r>
            <a:r>
              <a:rPr lang="en-US" dirty="0" smtClean="0"/>
              <a:t> III open meetings and creation of Working Group</a:t>
            </a:r>
          </a:p>
          <a:p>
            <a:r>
              <a:rPr lang="en-US" dirty="0" smtClean="0"/>
              <a:t>Assessment of incoming students’ scientific literacy skills this year</a:t>
            </a:r>
          </a:p>
          <a:p>
            <a:r>
              <a:rPr lang="en-US" dirty="0" smtClean="0"/>
              <a:t>Active-learning workshop with Ed Prather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318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170664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Survey of DPU SM faculty regarding SM gen </a:t>
            </a:r>
            <a:r>
              <a:rPr lang="en-US" dirty="0" err="1" smtClean="0"/>
              <a:t>ed</a:t>
            </a:r>
            <a:r>
              <a:rPr lang="en-US" dirty="0" smtClean="0"/>
              <a:t> requirements</a:t>
            </a:r>
          </a:p>
          <a:p>
            <a:r>
              <a:rPr lang="en-US" dirty="0" smtClean="0"/>
              <a:t>Two </a:t>
            </a:r>
            <a:r>
              <a:rPr lang="en-US" dirty="0" err="1" smtClean="0"/>
              <a:t>Div</a:t>
            </a:r>
            <a:r>
              <a:rPr lang="en-US" dirty="0" smtClean="0"/>
              <a:t> III open meetings and creation of Working Group</a:t>
            </a:r>
          </a:p>
          <a:p>
            <a:r>
              <a:rPr lang="en-US" dirty="0" smtClean="0"/>
              <a:t>Assessment of incoming students’ scientific literacy skills this year</a:t>
            </a:r>
          </a:p>
          <a:p>
            <a:r>
              <a:rPr lang="en-US" dirty="0" smtClean="0"/>
              <a:t>Active-learning workshop with Ed Prather</a:t>
            </a:r>
          </a:p>
          <a:p>
            <a:r>
              <a:rPr lang="en-US" dirty="0" smtClean="0"/>
              <a:t>SM advising document (salmon colored paper)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50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1781</TotalTime>
  <Words>1755</Words>
  <Application>Microsoft Macintosh PowerPoint</Application>
  <PresentationFormat>On-screen Show (4:3)</PresentationFormat>
  <Paragraphs>291</Paragraphs>
  <Slides>55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Austin</vt:lpstr>
      <vt:lpstr>Science &amp; Math General Education</vt:lpstr>
      <vt:lpstr>Brief Review</vt:lpstr>
      <vt:lpstr>Brief Review</vt:lpstr>
      <vt:lpstr>Brief Review</vt:lpstr>
      <vt:lpstr>Brief Review</vt:lpstr>
      <vt:lpstr>Brief Review</vt:lpstr>
      <vt:lpstr>Brief Review</vt:lpstr>
      <vt:lpstr>Brief Review</vt:lpstr>
      <vt:lpstr>Brief Review</vt:lpstr>
      <vt:lpstr>Brief Review</vt:lpstr>
      <vt:lpstr>Moving forward</vt:lpstr>
      <vt:lpstr>Moving forward</vt:lpstr>
      <vt:lpstr>Moving forward</vt:lpstr>
      <vt:lpstr>Moving forward</vt:lpstr>
      <vt:lpstr>NSF---IUSE grant proposal</vt:lpstr>
      <vt:lpstr>NSF---IUSE grant proposal</vt:lpstr>
      <vt:lpstr>NSF---IUSE grant proposal</vt:lpstr>
      <vt:lpstr>NSF---IUSE grant proposal</vt:lpstr>
      <vt:lpstr>NSF---IUSE grant proposal</vt:lpstr>
      <vt:lpstr>Goals for this year</vt:lpstr>
      <vt:lpstr>Goals for this year</vt:lpstr>
      <vt:lpstr>Goals for this year</vt:lpstr>
      <vt:lpstr>Goals for this year</vt:lpstr>
      <vt:lpstr>Goals for this year</vt:lpstr>
      <vt:lpstr>Goals for this year</vt:lpstr>
      <vt:lpstr>Assessment (30 minutes)</vt:lpstr>
      <vt:lpstr>Assessment (30 minutes)</vt:lpstr>
      <vt:lpstr>SMQ: Science Motivation Questionnaire (pink sheet)</vt:lpstr>
      <vt:lpstr>SMQ: Science Motivation Questionnaire (pink sheet)</vt:lpstr>
      <vt:lpstr>TOSRA: Test of Science Related Attitudes (blue sheet)</vt:lpstr>
      <vt:lpstr>TOSRA: Test of Science Related Attitudes (blue sheet)</vt:lpstr>
      <vt:lpstr>ACS: Attitudes &amp; Conceptions in Science (yellow sheet)</vt:lpstr>
      <vt:lpstr>ACS: Attitudes &amp; Conceptions in Science (yellow sheet)</vt:lpstr>
      <vt:lpstr>SAI II: Scientific Attitude Inventory (green sheet)</vt:lpstr>
      <vt:lpstr>SAI II: Scientific Attitude Inventory (green sheet)</vt:lpstr>
      <vt:lpstr>Additional measures</vt:lpstr>
      <vt:lpstr>Additional measures</vt:lpstr>
      <vt:lpstr>Additional measures</vt:lpstr>
      <vt:lpstr>“Big Ideas” class</vt:lpstr>
      <vt:lpstr>“Big Ideas” class</vt:lpstr>
      <vt:lpstr>“Big Ideas” class</vt:lpstr>
      <vt:lpstr>What’s the big idea?</vt:lpstr>
      <vt:lpstr>What’s the big idea?</vt:lpstr>
      <vt:lpstr>What’s the big idea?</vt:lpstr>
      <vt:lpstr>What’s the big idea?</vt:lpstr>
      <vt:lpstr>What’s the big idea?</vt:lpstr>
      <vt:lpstr>What’s the big idea?</vt:lpstr>
      <vt:lpstr>“Big Ideas” class</vt:lpstr>
      <vt:lpstr>Model for team-teaching the course</vt:lpstr>
      <vt:lpstr>Model for team-teaching the course</vt:lpstr>
      <vt:lpstr>Model for team-teaching the course</vt:lpstr>
      <vt:lpstr>Model for team-teaching the course</vt:lpstr>
      <vt:lpstr>“Big Ideas” class</vt:lpstr>
      <vt:lpstr>Suggestions?</vt:lpstr>
      <vt:lpstr>WISER site</vt:lpstr>
    </vt:vector>
  </TitlesOfParts>
  <Company>DePauw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&amp; Math General Education</dc:title>
  <dc:creator>Pam Propsom</dc:creator>
  <cp:lastModifiedBy>Jackie Roberts</cp:lastModifiedBy>
  <cp:revision>33</cp:revision>
  <dcterms:created xsi:type="dcterms:W3CDTF">2014-08-21T21:39:47Z</dcterms:created>
  <dcterms:modified xsi:type="dcterms:W3CDTF">2014-08-21T21:59:45Z</dcterms:modified>
</cp:coreProperties>
</file>