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54"/>
  </p:notesMasterIdLst>
  <p:sldIdLst>
    <p:sldId id="256" r:id="rId2"/>
    <p:sldId id="305" r:id="rId3"/>
    <p:sldId id="300" r:id="rId4"/>
    <p:sldId id="257" r:id="rId5"/>
    <p:sldId id="258" r:id="rId6"/>
    <p:sldId id="259" r:id="rId7"/>
    <p:sldId id="260" r:id="rId8"/>
    <p:sldId id="262" r:id="rId9"/>
    <p:sldId id="313" r:id="rId10"/>
    <p:sldId id="314" r:id="rId11"/>
    <p:sldId id="330" r:id="rId12"/>
    <p:sldId id="343" r:id="rId13"/>
    <p:sldId id="342" r:id="rId14"/>
    <p:sldId id="266" r:id="rId15"/>
    <p:sldId id="331" r:id="rId16"/>
    <p:sldId id="332" r:id="rId17"/>
    <p:sldId id="350" r:id="rId18"/>
    <p:sldId id="349" r:id="rId19"/>
    <p:sldId id="348" r:id="rId20"/>
    <p:sldId id="347" r:id="rId21"/>
    <p:sldId id="351" r:id="rId22"/>
    <p:sldId id="301" r:id="rId23"/>
    <p:sldId id="337" r:id="rId24"/>
    <p:sldId id="309" r:id="rId25"/>
    <p:sldId id="306" r:id="rId26"/>
    <p:sldId id="345" r:id="rId27"/>
    <p:sldId id="303" r:id="rId28"/>
    <p:sldId id="311" r:id="rId29"/>
    <p:sldId id="339" r:id="rId30"/>
    <p:sldId id="333" r:id="rId31"/>
    <p:sldId id="355" r:id="rId32"/>
    <p:sldId id="354" r:id="rId33"/>
    <p:sldId id="352" r:id="rId34"/>
    <p:sldId id="328" r:id="rId35"/>
    <p:sldId id="356" r:id="rId36"/>
    <p:sldId id="353" r:id="rId37"/>
    <p:sldId id="334" r:id="rId38"/>
    <p:sldId id="359" r:id="rId39"/>
    <p:sldId id="358" r:id="rId40"/>
    <p:sldId id="357" r:id="rId41"/>
    <p:sldId id="335" r:id="rId42"/>
    <p:sldId id="360" r:id="rId43"/>
    <p:sldId id="336" r:id="rId44"/>
    <p:sldId id="344" r:id="rId45"/>
    <p:sldId id="320" r:id="rId46"/>
    <p:sldId id="338" r:id="rId47"/>
    <p:sldId id="346" r:id="rId48"/>
    <p:sldId id="321" r:id="rId49"/>
    <p:sldId id="299" r:id="rId50"/>
    <p:sldId id="322" r:id="rId51"/>
    <p:sldId id="340" r:id="rId52"/>
    <p:sldId id="34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5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oberts:Desktop:skill%20sc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oberts:Desktop:skill%20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874824"/>
        <c:axId val="-2128872376"/>
      </c:barChart>
      <c:catAx>
        <c:axId val="-212887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-2128872376"/>
        <c:crosses val="autoZero"/>
        <c:auto val="1"/>
        <c:lblAlgn val="ctr"/>
        <c:lblOffset val="100"/>
        <c:noMultiLvlLbl val="0"/>
      </c:catAx>
      <c:valAx>
        <c:axId val="-2128872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8874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Sheet1!$J$1:$AS$1</c:f>
              <c:numCache>
                <c:formatCode>General</c:formatCode>
                <c:ptCount val="36"/>
                <c:pt idx="0">
                  <c:v>1.0</c:v>
                </c:pt>
                <c:pt idx="1">
                  <c:v>8.0</c:v>
                </c:pt>
                <c:pt idx="2">
                  <c:v>11.0</c:v>
                </c:pt>
                <c:pt idx="4">
                  <c:v>10.0</c:v>
                </c:pt>
                <c:pt idx="5">
                  <c:v>12.0</c:v>
                </c:pt>
                <c:pt idx="6">
                  <c:v>17.0</c:v>
                </c:pt>
                <c:pt idx="7">
                  <c:v>22.0</c:v>
                </c:pt>
                <c:pt idx="8">
                  <c:v>26.0</c:v>
                </c:pt>
                <c:pt idx="10">
                  <c:v>5.0</c:v>
                </c:pt>
                <c:pt idx="11">
                  <c:v>9.0</c:v>
                </c:pt>
                <c:pt idx="12">
                  <c:v>27.0</c:v>
                </c:pt>
                <c:pt idx="14">
                  <c:v>4.0</c:v>
                </c:pt>
                <c:pt idx="15">
                  <c:v>13.0</c:v>
                </c:pt>
                <c:pt idx="16">
                  <c:v>14.0</c:v>
                </c:pt>
                <c:pt idx="18">
                  <c:v>15.0</c:v>
                </c:pt>
                <c:pt idx="20">
                  <c:v>2.0</c:v>
                </c:pt>
                <c:pt idx="21">
                  <c:v>6.0</c:v>
                </c:pt>
                <c:pt idx="22">
                  <c:v>7.0</c:v>
                </c:pt>
                <c:pt idx="23">
                  <c:v>18.0</c:v>
                </c:pt>
                <c:pt idx="25">
                  <c:v>16.0</c:v>
                </c:pt>
                <c:pt idx="26">
                  <c:v>20.0</c:v>
                </c:pt>
                <c:pt idx="27">
                  <c:v>23.0</c:v>
                </c:pt>
                <c:pt idx="29">
                  <c:v>3.0</c:v>
                </c:pt>
                <c:pt idx="30">
                  <c:v>19.0</c:v>
                </c:pt>
                <c:pt idx="31">
                  <c:v>24.0</c:v>
                </c:pt>
                <c:pt idx="33">
                  <c:v>21.0</c:v>
                </c:pt>
                <c:pt idx="34">
                  <c:v>25.0</c:v>
                </c:pt>
                <c:pt idx="35">
                  <c:v>28.0</c:v>
                </c:pt>
              </c:numCache>
            </c:numRef>
          </c:cat>
          <c:val>
            <c:numRef>
              <c:f>Sheet1!$J$2:$AS$2</c:f>
              <c:numCache>
                <c:formatCode>0%</c:formatCode>
                <c:ptCount val="36"/>
                <c:pt idx="0">
                  <c:v>0.746867167919799</c:v>
                </c:pt>
                <c:pt idx="1">
                  <c:v>0.621553884711779</c:v>
                </c:pt>
                <c:pt idx="2">
                  <c:v>0.746867167919799</c:v>
                </c:pt>
                <c:pt idx="4">
                  <c:v>0.285714285714286</c:v>
                </c:pt>
                <c:pt idx="5">
                  <c:v>0.486215538847118</c:v>
                </c:pt>
                <c:pt idx="6">
                  <c:v>0.423558897243108</c:v>
                </c:pt>
                <c:pt idx="7">
                  <c:v>0.746867167919799</c:v>
                </c:pt>
                <c:pt idx="8">
                  <c:v>0.571428571428571</c:v>
                </c:pt>
                <c:pt idx="10">
                  <c:v>0.837092731829574</c:v>
                </c:pt>
                <c:pt idx="11">
                  <c:v>0.654135338345865</c:v>
                </c:pt>
                <c:pt idx="12">
                  <c:v>0.796992481203007</c:v>
                </c:pt>
                <c:pt idx="14">
                  <c:v>0.488721804511278</c:v>
                </c:pt>
                <c:pt idx="15">
                  <c:v>0.699248120300752</c:v>
                </c:pt>
                <c:pt idx="16">
                  <c:v>0.370927318295739</c:v>
                </c:pt>
                <c:pt idx="18">
                  <c:v>0.43859649122807</c:v>
                </c:pt>
                <c:pt idx="20">
                  <c:v>0.656641604010025</c:v>
                </c:pt>
                <c:pt idx="21">
                  <c:v>0.671679197994987</c:v>
                </c:pt>
                <c:pt idx="22">
                  <c:v>0.721804511278195</c:v>
                </c:pt>
                <c:pt idx="23">
                  <c:v>0.676691729323308</c:v>
                </c:pt>
                <c:pt idx="25">
                  <c:v>0.598997493734336</c:v>
                </c:pt>
                <c:pt idx="26">
                  <c:v>0.453634085213033</c:v>
                </c:pt>
                <c:pt idx="27">
                  <c:v>0.74937343358396</c:v>
                </c:pt>
                <c:pt idx="29">
                  <c:v>0.471177944862155</c:v>
                </c:pt>
                <c:pt idx="30">
                  <c:v>0.609022556390977</c:v>
                </c:pt>
                <c:pt idx="31">
                  <c:v>0.426065162907268</c:v>
                </c:pt>
                <c:pt idx="33">
                  <c:v>0.629072681704261</c:v>
                </c:pt>
                <c:pt idx="34">
                  <c:v>0.679197994987469</c:v>
                </c:pt>
                <c:pt idx="35">
                  <c:v>0.453634085213033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513400"/>
        <c:axId val="-2105319352"/>
      </c:barChart>
      <c:catAx>
        <c:axId val="-212351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i="0"/>
            </a:pPr>
            <a:endParaRPr lang="en-US"/>
          </a:p>
        </c:txPr>
        <c:crossAx val="-2105319352"/>
        <c:crosses val="autoZero"/>
        <c:auto val="1"/>
        <c:lblAlgn val="ctr"/>
        <c:lblOffset val="100"/>
        <c:noMultiLvlLbl val="0"/>
      </c:catAx>
      <c:valAx>
        <c:axId val="-2105319352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3513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E7277-987A-504B-8C4E-1F7D2551E2F6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809DC-97DB-314D-97A4-BF6D4B1B7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portion of grant was based on conversations from last semester and this summer (not from sabbatical).</a:t>
            </a:r>
          </a:p>
          <a:p>
            <a:pPr lvl="1"/>
            <a:r>
              <a:rPr lang="en-US" dirty="0" smtClean="0"/>
              <a:t>Would never had thought of Big Ideas class</a:t>
            </a:r>
          </a:p>
          <a:p>
            <a:pPr lvl="1"/>
            <a:r>
              <a:rPr lang="en-US" dirty="0" smtClean="0"/>
              <a:t>Never picked the ACS (had a different one we preferred)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the main reasons for these divisional</a:t>
            </a:r>
            <a:r>
              <a:rPr lang="en-US" baseline="0" dirty="0" smtClean="0"/>
              <a:t> meetings is to have these conversations (and have some food and beverages)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 new tradition</a:t>
            </a:r>
          </a:p>
          <a:p>
            <a:r>
              <a:rPr lang="en-US" baseline="0" dirty="0" smtClean="0"/>
              <a:t>Where we can do assessment and have a mini reunion with FYS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we asked people to give this</a:t>
            </a:r>
            <a:r>
              <a:rPr lang="en-US" baseline="0" dirty="0" smtClean="0"/>
              <a:t> survey days before the semester started… we did a great job of getting people to participate.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how do we get greater buy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we asked people to give this</a:t>
            </a:r>
            <a:r>
              <a:rPr lang="en-US" baseline="0" dirty="0" smtClean="0"/>
              <a:t> survey days before the semester started… we did a great job of getting people to participate.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how do we get greater buy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we asked people to give this</a:t>
            </a:r>
            <a:r>
              <a:rPr lang="en-US" baseline="0" dirty="0" smtClean="0"/>
              <a:t> survey days before the semester started… we did a great job of getting people to participate.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how do we get greater buy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we asked people to give this</a:t>
            </a:r>
            <a:r>
              <a:rPr lang="en-US" baseline="0" dirty="0" smtClean="0"/>
              <a:t> survey days before the semester started… we did a great job of getting people to participate.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how do we get greater buy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we asked people to give this</a:t>
            </a:r>
            <a:r>
              <a:rPr lang="en-US" baseline="0" dirty="0" smtClean="0"/>
              <a:t> survey days before the semester started… we did a great job of getting people to participate.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how do we get greater buy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Went to the Chair’s meeting in October</a:t>
            </a:r>
            <a:r>
              <a:rPr lang="en-US" baseline="0" dirty="0" smtClean="0"/>
              <a:t> to talk about this project.  We asked Chairs 4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</a:t>
            </a:r>
            <a:r>
              <a:rPr lang="en-US" dirty="0" err="1" smtClean="0"/>
              <a:t>repsonses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9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9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funds from Larry to keep this going (even if we don’t get the NSF grant)… but what do we do next? Again</a:t>
            </a:r>
            <a:r>
              <a:rPr lang="en-US" baseline="0" dirty="0" smtClean="0"/>
              <a:t> this is truly a division-wide effort and we wanted your input into how we move this forward.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Have</a:t>
            </a:r>
            <a:r>
              <a:rPr lang="en-US" baseline="0" dirty="0" smtClean="0"/>
              <a:t> two overarching divisional goals… how do we go forward?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portion of grant was based on conversations from last semester and this summer (not from sabbatical).</a:t>
            </a:r>
          </a:p>
          <a:p>
            <a:pPr lvl="1"/>
            <a:r>
              <a:rPr lang="en-US" dirty="0" smtClean="0"/>
              <a:t>Would never had thought of Big Ideas class</a:t>
            </a:r>
          </a:p>
          <a:p>
            <a:pPr lvl="1"/>
            <a:r>
              <a:rPr lang="en-US" dirty="0" smtClean="0"/>
              <a:t>Never picked the ACS (had a different one we preferred)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the main reasons for these divisional</a:t>
            </a:r>
            <a:r>
              <a:rPr lang="en-US" baseline="0" dirty="0" smtClean="0"/>
              <a:t> meetings is to have these conversations (and have some food and beverages)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2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we asked people to give this</a:t>
            </a:r>
            <a:r>
              <a:rPr lang="en-US" baseline="0" dirty="0" smtClean="0"/>
              <a:t> survey days before the semester started… we did a great job of getting people to participate.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how do we get greater buy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portion of grant was based on conversations from last semester and this summer (not from sabbatical).</a:t>
            </a:r>
          </a:p>
          <a:p>
            <a:pPr lvl="1"/>
            <a:r>
              <a:rPr lang="en-US" dirty="0" smtClean="0"/>
              <a:t>Would never had thought of Big Ideas class</a:t>
            </a:r>
          </a:p>
          <a:p>
            <a:pPr lvl="1"/>
            <a:r>
              <a:rPr lang="en-US" dirty="0" smtClean="0"/>
              <a:t>Never picked the ACS (had a different one we preferred)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the main reasons for these divisional</a:t>
            </a:r>
            <a:r>
              <a:rPr lang="en-US" baseline="0" dirty="0" smtClean="0"/>
              <a:t> meetings is to have these conversations (and have some food and beverages)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Questions… interesting?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6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 new tradition</a:t>
            </a:r>
          </a:p>
          <a:p>
            <a:r>
              <a:rPr lang="en-US" baseline="0" dirty="0" smtClean="0"/>
              <a:t>Where we can do assessment and have a mini reunion with FYS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 new tradition</a:t>
            </a:r>
          </a:p>
          <a:p>
            <a:r>
              <a:rPr lang="en-US" baseline="0" dirty="0" smtClean="0"/>
              <a:t>Where we can do assessment and have a mini reunion with FYS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 new tradition</a:t>
            </a:r>
          </a:p>
          <a:p>
            <a:r>
              <a:rPr lang="en-US" baseline="0" dirty="0" smtClean="0"/>
              <a:t>Where we can do assessment and have a mini reunion with FYS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 new tradition</a:t>
            </a:r>
          </a:p>
          <a:p>
            <a:r>
              <a:rPr lang="en-US" baseline="0" dirty="0" smtClean="0"/>
              <a:t>Where we can do assessment and have a mini reunion with FYS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 new tradition</a:t>
            </a:r>
          </a:p>
          <a:p>
            <a:r>
              <a:rPr lang="en-US" baseline="0" dirty="0" smtClean="0"/>
              <a:t>Where we can do assessment and have a mini reunion with FYS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3, 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3, 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pauw.edu/academics/centers/ctl/wise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&amp; Math General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Division III</a:t>
            </a:r>
          </a:p>
          <a:p>
            <a:r>
              <a:rPr lang="en-US" b="1" dirty="0" smtClean="0"/>
              <a:t>Fourth Open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93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DPU SM faculty regarding SM gen </a:t>
            </a:r>
            <a:r>
              <a:rPr lang="en-US" dirty="0" err="1" smtClean="0"/>
              <a:t>ed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Div</a:t>
            </a:r>
            <a:r>
              <a:rPr lang="en-US" dirty="0" smtClean="0"/>
              <a:t> III open meetings and creation of Working Group</a:t>
            </a:r>
          </a:p>
          <a:p>
            <a:r>
              <a:rPr lang="en-US" dirty="0" smtClean="0"/>
              <a:t>Active-learning workshop with Ed Prather</a:t>
            </a:r>
          </a:p>
          <a:p>
            <a:r>
              <a:rPr lang="en-US" dirty="0"/>
              <a:t>SM advising document </a:t>
            </a:r>
            <a:endParaRPr lang="en-US" dirty="0" smtClean="0"/>
          </a:p>
          <a:p>
            <a:r>
              <a:rPr lang="en-US" i="1" dirty="0" smtClean="0"/>
              <a:t>WISER</a:t>
            </a:r>
            <a:r>
              <a:rPr lang="en-US" dirty="0" smtClean="0"/>
              <a:t> </a:t>
            </a:r>
            <a:r>
              <a:rPr lang="en-US" dirty="0"/>
              <a:t>website (</a:t>
            </a:r>
            <a:r>
              <a:rPr lang="en-US" dirty="0" err="1"/>
              <a:t>inc.</a:t>
            </a:r>
            <a:r>
              <a:rPr lang="en-US" dirty="0"/>
              <a:t> previous meeting notes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4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Grant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NSF-IUSE Grant 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2 Main Goals:</a:t>
            </a:r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NSF-IUSE Grant 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2 Main Goals:</a:t>
            </a:r>
          </a:p>
          <a:p>
            <a:pPr marL="114300" indent="0">
              <a:buNone/>
            </a:pPr>
            <a:r>
              <a:rPr lang="en-US" sz="2000" dirty="0" smtClean="0"/>
              <a:t>1) Transition </a:t>
            </a:r>
            <a:r>
              <a:rPr lang="en-US" sz="2000" dirty="0"/>
              <a:t>our university’s informal STEM discussion group into a genuine professional learning community, where practicing STEM education scholars come together for interdisciplinary discussions to develop shared, clear, and meaningful STEM general education </a:t>
            </a:r>
            <a:r>
              <a:rPr lang="en-US" sz="2000" dirty="0" smtClean="0"/>
              <a:t>requirements</a:t>
            </a:r>
          </a:p>
          <a:p>
            <a:r>
              <a:rPr lang="en-US" sz="1800" dirty="0" smtClean="0"/>
              <a:t>Continued Divisional Meetings, Brown Bags, Working Group, Summer Workshops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NSF-IUSE Grant 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2 Main Goals:</a:t>
            </a:r>
          </a:p>
          <a:p>
            <a:pPr marL="114300" indent="0">
              <a:buNone/>
            </a:pPr>
            <a:r>
              <a:rPr lang="en-US" sz="2000" dirty="0" smtClean="0"/>
              <a:t>1) Transition </a:t>
            </a:r>
            <a:r>
              <a:rPr lang="en-US" sz="2000" dirty="0"/>
              <a:t>our university’s informal STEM discussion group into a genuine professional learning community, where practicing STEM education scholars come together for interdisciplinary discussions to develop shared, clear, and meaningful STEM general education </a:t>
            </a:r>
            <a:r>
              <a:rPr lang="en-US" sz="2000" dirty="0" smtClean="0"/>
              <a:t>requirements</a:t>
            </a:r>
          </a:p>
          <a:p>
            <a:r>
              <a:rPr lang="en-US" sz="1800" dirty="0" smtClean="0"/>
              <a:t>Continued Divisional Meetings, Brown Bags, Working Group, Summer Workshops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2) </a:t>
            </a:r>
            <a:r>
              <a:rPr lang="en-US" sz="2000" dirty="0"/>
              <a:t>Offer exciting and meaningful STEM courses for our general education requirement using evidence-based practices and ongoing assessment to ensure the agreed-upon learning goals are being effectively met. </a:t>
            </a:r>
          </a:p>
          <a:p>
            <a:r>
              <a:rPr lang="en-US" sz="1800" dirty="0" smtClean="0"/>
              <a:t>Stipends to teach the Big Ideas Class and transform current classes</a:t>
            </a:r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5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Grant</a:t>
            </a:r>
          </a:p>
          <a:p>
            <a:r>
              <a:rPr lang="en-US" dirty="0" smtClean="0"/>
              <a:t>Big Ideas Class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Grant</a:t>
            </a:r>
          </a:p>
          <a:p>
            <a:r>
              <a:rPr lang="en-US" dirty="0" smtClean="0"/>
              <a:t>Big Ideas Class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students’ scientific literacy skills this year (TOSLS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2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42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</a:t>
            </a:r>
            <a:r>
              <a:rPr lang="en-US" dirty="0" smtClean="0"/>
              <a:t>the </a:t>
            </a:r>
            <a:r>
              <a:rPr lang="en-US" dirty="0" smtClean="0"/>
              <a:t>TOSLS (and included student ID#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28-item multiple choice test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42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</a:t>
            </a:r>
            <a:r>
              <a:rPr lang="en-US" dirty="0" smtClean="0"/>
              <a:t>the </a:t>
            </a:r>
            <a:r>
              <a:rPr lang="en-US" dirty="0" smtClean="0"/>
              <a:t>TOSLS (and included student ID#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28-item multiple choice test</a:t>
            </a:r>
            <a:endParaRPr lang="en-US" dirty="0" smtClean="0"/>
          </a:p>
          <a:p>
            <a:r>
              <a:rPr lang="en-US" dirty="0" smtClean="0"/>
              <a:t>Also took a short survey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42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</a:p>
          <a:p>
            <a:r>
              <a:rPr lang="en-US" dirty="0" smtClean="0"/>
              <a:t>This Semester</a:t>
            </a:r>
          </a:p>
          <a:p>
            <a:pPr lvl="1"/>
            <a:r>
              <a:rPr lang="en-US" dirty="0" smtClean="0"/>
              <a:t>NSF </a:t>
            </a:r>
            <a:r>
              <a:rPr lang="en-US" dirty="0"/>
              <a:t>IUSE </a:t>
            </a:r>
            <a:r>
              <a:rPr lang="en-US" dirty="0" smtClean="0"/>
              <a:t>Grant</a:t>
            </a:r>
          </a:p>
          <a:p>
            <a:pPr lvl="1"/>
            <a:r>
              <a:rPr lang="en-US" dirty="0" smtClean="0"/>
              <a:t>Big Ideas Class</a:t>
            </a:r>
          </a:p>
          <a:p>
            <a:pPr lvl="1"/>
            <a:r>
              <a:rPr lang="en-US" dirty="0" smtClean="0"/>
              <a:t>FY TOSLS and First Toast</a:t>
            </a:r>
            <a:endParaRPr lang="en-US" dirty="0"/>
          </a:p>
          <a:p>
            <a:pPr lvl="1"/>
            <a:r>
              <a:rPr lang="en-US" dirty="0" smtClean="0"/>
              <a:t>ACS </a:t>
            </a:r>
          </a:p>
          <a:p>
            <a:pPr lvl="1"/>
            <a:r>
              <a:rPr lang="en-US" dirty="0" smtClean="0"/>
              <a:t>Chairs Meeting</a:t>
            </a:r>
          </a:p>
          <a:p>
            <a:r>
              <a:rPr lang="en-US" dirty="0" smtClean="0"/>
              <a:t>Moving </a:t>
            </a:r>
            <a:r>
              <a:rPr lang="en-US" dirty="0" err="1" smtClean="0"/>
              <a:t>Foward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7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</a:t>
            </a:r>
            <a:r>
              <a:rPr lang="en-US" dirty="0" smtClean="0"/>
              <a:t>the </a:t>
            </a:r>
            <a:r>
              <a:rPr lang="en-US" dirty="0" smtClean="0"/>
              <a:t>TOSLS (and included student ID#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28-item multiple choice test</a:t>
            </a:r>
            <a:endParaRPr lang="en-US" dirty="0" smtClean="0"/>
          </a:p>
          <a:p>
            <a:r>
              <a:rPr lang="en-US" dirty="0" smtClean="0"/>
              <a:t>Also took a short survey </a:t>
            </a:r>
          </a:p>
          <a:p>
            <a:pPr lvl="1"/>
            <a:r>
              <a:rPr lang="en-US" dirty="0" smtClean="0"/>
              <a:t>Number of Science</a:t>
            </a:r>
            <a:r>
              <a:rPr lang="en-US" dirty="0"/>
              <a:t>/Math classes planned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42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</a:t>
            </a:r>
            <a:r>
              <a:rPr lang="en-US" dirty="0" smtClean="0"/>
              <a:t>the </a:t>
            </a:r>
            <a:r>
              <a:rPr lang="en-US" dirty="0" smtClean="0"/>
              <a:t>TOSLS (and included student ID#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28-item multiple choice test</a:t>
            </a:r>
            <a:endParaRPr lang="en-US" dirty="0" smtClean="0"/>
          </a:p>
          <a:p>
            <a:r>
              <a:rPr lang="en-US" dirty="0" smtClean="0"/>
              <a:t>Also took a short survey </a:t>
            </a:r>
          </a:p>
          <a:p>
            <a:pPr lvl="1"/>
            <a:r>
              <a:rPr lang="en-US" dirty="0" smtClean="0"/>
              <a:t>Number of Science</a:t>
            </a:r>
            <a:r>
              <a:rPr lang="en-US" dirty="0"/>
              <a:t>/Math classes planned</a:t>
            </a:r>
          </a:p>
          <a:p>
            <a:pPr lvl="2"/>
            <a:r>
              <a:rPr lang="en-US" dirty="0"/>
              <a:t>No response (8%)</a:t>
            </a:r>
          </a:p>
          <a:p>
            <a:pPr lvl="2"/>
            <a:r>
              <a:rPr lang="en-US" dirty="0"/>
              <a:t>Minimum of 2 (26%)</a:t>
            </a:r>
          </a:p>
          <a:p>
            <a:pPr lvl="2"/>
            <a:r>
              <a:rPr lang="en-US" dirty="0"/>
              <a:t>3 (17%)</a:t>
            </a:r>
          </a:p>
          <a:p>
            <a:pPr lvl="2"/>
            <a:r>
              <a:rPr lang="en-US" dirty="0"/>
              <a:t>4 (12%)</a:t>
            </a:r>
          </a:p>
          <a:p>
            <a:pPr lvl="2"/>
            <a:r>
              <a:rPr lang="en-US" dirty="0"/>
              <a:t>5 or more (38%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28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</a:t>
            </a:r>
            <a:r>
              <a:rPr lang="en-US" dirty="0" smtClean="0"/>
              <a:t>the </a:t>
            </a:r>
            <a:r>
              <a:rPr lang="en-US" dirty="0" smtClean="0"/>
              <a:t>TOSLS (and included student ID#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28-item multiple choice test</a:t>
            </a:r>
            <a:endParaRPr lang="en-US" dirty="0" smtClean="0"/>
          </a:p>
          <a:p>
            <a:r>
              <a:rPr lang="en-US" dirty="0" smtClean="0"/>
              <a:t>Also took a short survey </a:t>
            </a:r>
          </a:p>
          <a:p>
            <a:pPr lvl="1"/>
            <a:r>
              <a:rPr lang="en-US" dirty="0" smtClean="0"/>
              <a:t>Number of Science</a:t>
            </a:r>
            <a:r>
              <a:rPr lang="en-US" dirty="0"/>
              <a:t>/Math classes planned</a:t>
            </a:r>
          </a:p>
          <a:p>
            <a:pPr lvl="2"/>
            <a:r>
              <a:rPr lang="en-US" dirty="0"/>
              <a:t>No response (8%)</a:t>
            </a:r>
          </a:p>
          <a:p>
            <a:pPr lvl="2"/>
            <a:r>
              <a:rPr lang="en-US" dirty="0"/>
              <a:t>Minimum of 2 (26%)</a:t>
            </a:r>
          </a:p>
          <a:p>
            <a:pPr lvl="2"/>
            <a:r>
              <a:rPr lang="en-US" dirty="0"/>
              <a:t>3 (17%)</a:t>
            </a:r>
          </a:p>
          <a:p>
            <a:pPr lvl="2"/>
            <a:r>
              <a:rPr lang="en-US" dirty="0"/>
              <a:t>4 (12%)</a:t>
            </a:r>
          </a:p>
          <a:p>
            <a:pPr lvl="2"/>
            <a:r>
              <a:rPr lang="en-US" dirty="0"/>
              <a:t>5 or more (38%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Planned major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061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44696"/>
              </p:ext>
            </p:extLst>
          </p:nvPr>
        </p:nvGraphicFramePr>
        <p:xfrm>
          <a:off x="353738" y="1712781"/>
          <a:ext cx="7761149" cy="261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4" imgW="5626100" imgH="1892300" progId="Word.Document.12">
                  <p:embed/>
                </p:oleObj>
              </mc:Choice>
              <mc:Fallback>
                <p:oleObj name="Document" r:id="rId4" imgW="5626100" imgH="18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738" y="1712781"/>
                        <a:ext cx="7761149" cy="2610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57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from the TOSLS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lvl="3" indent="0">
              <a:buClr>
                <a:schemeClr val="accent1"/>
              </a:buClr>
              <a:buNone/>
            </a:pPr>
            <a:r>
              <a:rPr lang="en-US" sz="2400" b="1" u="sng" dirty="0"/>
              <a:t>Understand methods of inquiry that lead to </a:t>
            </a:r>
            <a:r>
              <a:rPr lang="en-US" sz="2400" b="1" u="sng" dirty="0" smtClean="0"/>
              <a:t>scientific</a:t>
            </a:r>
          </a:p>
          <a:p>
            <a:pPr marL="114300" lvl="3" indent="0">
              <a:buClr>
                <a:schemeClr val="accent1"/>
              </a:buClr>
              <a:buNone/>
            </a:pPr>
            <a:r>
              <a:rPr lang="en-US" sz="2400" b="1" u="sng" dirty="0" smtClean="0"/>
              <a:t>knowledge</a:t>
            </a:r>
            <a:endParaRPr lang="en-US" sz="2400" b="1" u="sng" dirty="0"/>
          </a:p>
          <a:p>
            <a:r>
              <a:rPr lang="en-US" sz="2100" b="1" dirty="0" smtClean="0"/>
              <a:t>Skill 1: Identify a valid scientific argument </a:t>
            </a:r>
          </a:p>
          <a:p>
            <a:r>
              <a:rPr lang="en-US" sz="2100" b="1" dirty="0" smtClean="0"/>
              <a:t>Skill </a:t>
            </a:r>
            <a:r>
              <a:rPr lang="en-US" sz="2100" b="1" dirty="0"/>
              <a:t>2: Conduct effective lit search</a:t>
            </a:r>
          </a:p>
          <a:p>
            <a:r>
              <a:rPr lang="en-US" sz="2100" b="1" dirty="0"/>
              <a:t>Skill 3: </a:t>
            </a:r>
            <a:r>
              <a:rPr lang="en-US" sz="2100" b="1" dirty="0" smtClean="0"/>
              <a:t>Evaluate </a:t>
            </a:r>
            <a:r>
              <a:rPr lang="en-US" sz="2100" b="1" dirty="0"/>
              <a:t>the use/misuse of </a:t>
            </a:r>
            <a:r>
              <a:rPr lang="en-US" sz="2100" b="1" dirty="0" smtClean="0"/>
              <a:t>scientific </a:t>
            </a:r>
            <a:r>
              <a:rPr lang="en-US" sz="2100" b="1" dirty="0"/>
              <a:t>info</a:t>
            </a:r>
          </a:p>
          <a:p>
            <a:r>
              <a:rPr lang="en-US" sz="2100" b="1" dirty="0"/>
              <a:t>Skill 4: Understand elements of </a:t>
            </a:r>
            <a:r>
              <a:rPr lang="en-US" sz="2100" b="1" dirty="0" smtClean="0"/>
              <a:t>research design </a:t>
            </a:r>
            <a:endParaRPr lang="en-US" sz="2100" b="1" dirty="0"/>
          </a:p>
          <a:p>
            <a:pPr marL="114300" lvl="3" indent="0">
              <a:buClr>
                <a:schemeClr val="accent1"/>
              </a:buClr>
              <a:buNone/>
            </a:pPr>
            <a:r>
              <a:rPr lang="en-US" sz="2400" b="1" u="sng" dirty="0"/>
              <a:t>Organize, analyze, and interpret quantitative data and scientific information</a:t>
            </a:r>
          </a:p>
          <a:p>
            <a:r>
              <a:rPr lang="en-US" sz="2100" b="1" dirty="0" smtClean="0"/>
              <a:t>Skill </a:t>
            </a:r>
            <a:r>
              <a:rPr lang="en-US" sz="2100" b="1" dirty="0"/>
              <a:t>5: Make a graph</a:t>
            </a:r>
          </a:p>
          <a:p>
            <a:r>
              <a:rPr lang="en-US" sz="2100" b="1" dirty="0"/>
              <a:t>Skill 6: Read/interpret graphical data</a:t>
            </a:r>
          </a:p>
          <a:p>
            <a:r>
              <a:rPr lang="en-US" sz="2100" b="1" dirty="0"/>
              <a:t>Skill 7: Solve problems using quant</a:t>
            </a:r>
            <a:r>
              <a:rPr lang="en-US" sz="2100" b="1" dirty="0" smtClean="0"/>
              <a:t>, probability </a:t>
            </a:r>
            <a:r>
              <a:rPr lang="en-US" sz="2100" b="1" dirty="0"/>
              <a:t>and stats</a:t>
            </a:r>
          </a:p>
          <a:p>
            <a:r>
              <a:rPr lang="en-US" sz="2100" b="1" dirty="0"/>
              <a:t>Skill 8: Understand/interpret stats</a:t>
            </a:r>
          </a:p>
          <a:p>
            <a:r>
              <a:rPr lang="en-US" sz="2100" b="1" dirty="0"/>
              <a:t>Skill 9: Justify inferences, </a:t>
            </a:r>
            <a:r>
              <a:rPr lang="en-US" sz="2100" b="1" dirty="0" smtClean="0"/>
              <a:t>predictions and </a:t>
            </a:r>
            <a:r>
              <a:rPr lang="en-US" sz="2100" b="1" dirty="0"/>
              <a:t>conclusions based on </a:t>
            </a:r>
            <a:r>
              <a:rPr lang="en-US" sz="2100" b="1" dirty="0" smtClean="0"/>
              <a:t>data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56535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29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42476"/>
              </p:ext>
            </p:extLst>
          </p:nvPr>
        </p:nvGraphicFramePr>
        <p:xfrm>
          <a:off x="116787" y="2151634"/>
          <a:ext cx="8204236" cy="185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5626100" imgH="1270000" progId="Word.Document.12">
                  <p:embed/>
                </p:oleObj>
              </mc:Choice>
              <mc:Fallback>
                <p:oleObj name="Document" r:id="rId3" imgW="5626100" imgH="127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87" y="2151634"/>
                        <a:ext cx="8204236" cy="1851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02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6840"/>
            <a:ext cx="5154863" cy="66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94" y="179805"/>
            <a:ext cx="5814595" cy="3531085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415468"/>
              </p:ext>
            </p:extLst>
          </p:nvPr>
        </p:nvGraphicFramePr>
        <p:xfrm>
          <a:off x="1703137" y="3170209"/>
          <a:ext cx="5179150" cy="327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803209"/>
              </p:ext>
            </p:extLst>
          </p:nvPr>
        </p:nvGraphicFramePr>
        <p:xfrm>
          <a:off x="1743243" y="3170209"/>
          <a:ext cx="5382126" cy="345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4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250457"/>
              </p:ext>
            </p:extLst>
          </p:nvPr>
        </p:nvGraphicFramePr>
        <p:xfrm>
          <a:off x="793658" y="287141"/>
          <a:ext cx="6692421" cy="618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3" imgW="5016500" imgH="4635500" progId="Excel.Sheet.12">
                  <p:embed/>
                </p:oleObj>
              </mc:Choice>
              <mc:Fallback>
                <p:oleObj name="Worksheet" r:id="rId3" imgW="5016500" imgH="463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658" y="287141"/>
                        <a:ext cx="6692421" cy="618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31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Grant</a:t>
            </a:r>
          </a:p>
          <a:p>
            <a:r>
              <a:rPr lang="en-US" dirty="0" smtClean="0"/>
              <a:t>Big Ideas Class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students’ scientific literacy skills this year (TOSLS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Need Senior data… The First Toast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“First Toast”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“First Toast”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Raj </a:t>
            </a:r>
            <a:r>
              <a:rPr lang="en-US" dirty="0" err="1" smtClean="0"/>
              <a:t>Bellani’s</a:t>
            </a:r>
            <a:r>
              <a:rPr lang="en-US" dirty="0" smtClean="0"/>
              <a:t> idea to gather senior exit info</a:t>
            </a:r>
          </a:p>
        </p:txBody>
      </p:sp>
    </p:spTree>
    <p:extLst>
      <p:ext uri="{BB962C8B-B14F-4D97-AF65-F5344CB8AC3E}">
        <p14:creationId xmlns:p14="http://schemas.microsoft.com/office/powerpoint/2010/main" val="41526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“First Toast”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Raj </a:t>
            </a:r>
            <a:r>
              <a:rPr lang="en-US" dirty="0" err="1" smtClean="0"/>
              <a:t>Bellani’s</a:t>
            </a:r>
            <a:r>
              <a:rPr lang="en-US" dirty="0" smtClean="0"/>
              <a:t> idea to gather senior exit info</a:t>
            </a:r>
          </a:p>
          <a:p>
            <a:r>
              <a:rPr lang="en-US" dirty="0" smtClean="0"/>
              <a:t>Thursday, May 14 from 5:00-6:30 </a:t>
            </a:r>
          </a:p>
        </p:txBody>
      </p:sp>
    </p:spTree>
    <p:extLst>
      <p:ext uri="{BB962C8B-B14F-4D97-AF65-F5344CB8AC3E}">
        <p14:creationId xmlns:p14="http://schemas.microsoft.com/office/powerpoint/2010/main" val="41526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“First Toast”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Raj </a:t>
            </a:r>
            <a:r>
              <a:rPr lang="en-US" dirty="0" err="1" smtClean="0"/>
              <a:t>Bellani’s</a:t>
            </a:r>
            <a:r>
              <a:rPr lang="en-US" dirty="0" smtClean="0"/>
              <a:t> idea to gather senior exit info</a:t>
            </a:r>
          </a:p>
          <a:p>
            <a:r>
              <a:rPr lang="en-US" dirty="0" smtClean="0"/>
              <a:t>Thursday, May 14 from 5:00-6:30 </a:t>
            </a:r>
          </a:p>
          <a:p>
            <a:r>
              <a:rPr lang="en-US" dirty="0" smtClean="0"/>
              <a:t>The “First Toast” will be a reunion for FYS seminar faculty and their students</a:t>
            </a:r>
          </a:p>
        </p:txBody>
      </p:sp>
    </p:spTree>
    <p:extLst>
      <p:ext uri="{BB962C8B-B14F-4D97-AF65-F5344CB8AC3E}">
        <p14:creationId xmlns:p14="http://schemas.microsoft.com/office/powerpoint/2010/main" val="306039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“First Toast”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Raj </a:t>
            </a:r>
            <a:r>
              <a:rPr lang="en-US" dirty="0" err="1" smtClean="0"/>
              <a:t>Bellani’s</a:t>
            </a:r>
            <a:r>
              <a:rPr lang="en-US" dirty="0" smtClean="0"/>
              <a:t> idea to gather senior exit info</a:t>
            </a:r>
          </a:p>
          <a:p>
            <a:r>
              <a:rPr lang="en-US" dirty="0" smtClean="0"/>
              <a:t>Thursday, May 14 from 5:00-6:30 </a:t>
            </a:r>
          </a:p>
          <a:p>
            <a:r>
              <a:rPr lang="en-US" dirty="0" smtClean="0"/>
              <a:t>The “First Toast” will be a reunion for FYS seminar faculty and their students</a:t>
            </a:r>
          </a:p>
          <a:p>
            <a:r>
              <a:rPr lang="en-US" dirty="0" smtClean="0"/>
              <a:t>During the event:</a:t>
            </a:r>
          </a:p>
          <a:p>
            <a:pPr lvl="1"/>
            <a:r>
              <a:rPr lang="en-US" dirty="0" smtClean="0"/>
              <a:t>Free Pizza, DePauw alumni swag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complete a short exit </a:t>
            </a:r>
            <a:r>
              <a:rPr lang="en-US" dirty="0" smtClean="0"/>
              <a:t>survey, </a:t>
            </a:r>
            <a:r>
              <a:rPr lang="en-US" dirty="0"/>
              <a:t>do the </a:t>
            </a:r>
            <a:r>
              <a:rPr lang="en-US" dirty="0" smtClean="0"/>
              <a:t>TOSLS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a discussion about the value of their DePauw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A glass of wine to toast their graduation and success</a:t>
            </a:r>
          </a:p>
          <a:p>
            <a:pPr lvl="1"/>
            <a:r>
              <a:rPr lang="en-US" dirty="0" smtClean="0"/>
              <a:t>Pick </a:t>
            </a:r>
            <a:r>
              <a:rPr lang="en-US" dirty="0"/>
              <a:t>up cap and gown and commencement </a:t>
            </a:r>
            <a:r>
              <a:rPr lang="en-US" dirty="0" smtClean="0"/>
              <a:t>tickets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56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“First Toast”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Raj </a:t>
            </a:r>
            <a:r>
              <a:rPr lang="en-US" dirty="0" err="1" smtClean="0"/>
              <a:t>Bellani’s</a:t>
            </a:r>
            <a:r>
              <a:rPr lang="en-US" dirty="0" smtClean="0"/>
              <a:t> idea to gather senior exit info</a:t>
            </a:r>
          </a:p>
          <a:p>
            <a:r>
              <a:rPr lang="en-US" dirty="0" smtClean="0"/>
              <a:t>Thursday, May 14 from 5:00-6:30 </a:t>
            </a:r>
          </a:p>
          <a:p>
            <a:r>
              <a:rPr lang="en-US" dirty="0" smtClean="0"/>
              <a:t>The “First Toast” will be a reunion for FYS seminar faculty and their students</a:t>
            </a:r>
          </a:p>
          <a:p>
            <a:r>
              <a:rPr lang="en-US" dirty="0" smtClean="0"/>
              <a:t>During the event:</a:t>
            </a:r>
          </a:p>
          <a:p>
            <a:pPr lvl="1"/>
            <a:r>
              <a:rPr lang="en-US" dirty="0" smtClean="0"/>
              <a:t>Free Pizza, DePauw alumni swag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complete a short exit </a:t>
            </a:r>
            <a:r>
              <a:rPr lang="en-US" dirty="0" smtClean="0"/>
              <a:t>survey, </a:t>
            </a:r>
            <a:r>
              <a:rPr lang="en-US" dirty="0"/>
              <a:t>do the </a:t>
            </a:r>
            <a:r>
              <a:rPr lang="en-US" dirty="0" smtClean="0"/>
              <a:t>TOSLS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a discussion about the value of their DePauw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A glass of wine to toast their graduation and success</a:t>
            </a:r>
          </a:p>
          <a:p>
            <a:pPr lvl="1"/>
            <a:r>
              <a:rPr lang="en-US" dirty="0" smtClean="0"/>
              <a:t>Pick </a:t>
            </a:r>
            <a:r>
              <a:rPr lang="en-US" dirty="0"/>
              <a:t>up cap and gown and commencement </a:t>
            </a:r>
            <a:r>
              <a:rPr lang="en-US" dirty="0" smtClean="0"/>
              <a:t>tickets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Think FYS faculty would be interested in this event?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Grant</a:t>
            </a:r>
          </a:p>
          <a:p>
            <a:r>
              <a:rPr lang="en-US" dirty="0" smtClean="0"/>
              <a:t>Big Ideas Class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students’ scientific literacy skills this year (TOSLS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First Toast</a:t>
            </a:r>
          </a:p>
          <a:p>
            <a:r>
              <a:rPr lang="en-US" dirty="0" smtClean="0"/>
              <a:t>ACS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ACS-Attitudes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9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ACS-Attitudes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division picked the Attitudes and Conceptions in Science survey at the open meeting in August (5 days before classes started).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9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DPU SM faculty regarding SM gen </a:t>
            </a:r>
            <a:r>
              <a:rPr lang="en-US" dirty="0" err="1" smtClean="0"/>
              <a:t>ed</a:t>
            </a:r>
            <a:r>
              <a:rPr lang="en-US" dirty="0" smtClean="0"/>
              <a:t>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4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ACS-Attitudes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division picked the Attitudes and Conceptions in Science survey at the open meeting in August (5 days before classes started).</a:t>
            </a:r>
          </a:p>
          <a:p>
            <a:r>
              <a:rPr lang="en-US" sz="2400" dirty="0" smtClean="0"/>
              <a:t>Over 50% of 100-level SM classes (</a:t>
            </a:r>
            <a:r>
              <a:rPr lang="en-US" sz="2400" dirty="0"/>
              <a:t>plus 6 FYS and </a:t>
            </a:r>
            <a:r>
              <a:rPr lang="en-US" sz="2400" dirty="0" err="1"/>
              <a:t>Univ</a:t>
            </a:r>
            <a:r>
              <a:rPr lang="en-US" sz="2400" dirty="0"/>
              <a:t> </a:t>
            </a:r>
            <a:r>
              <a:rPr lang="en-US" sz="2400" dirty="0" smtClean="0"/>
              <a:t>101) administered the ACS at the beginning (and end) of the semester!</a:t>
            </a:r>
          </a:p>
          <a:p>
            <a:endParaRPr lang="en-US" sz="2400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9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ACS-Attitudes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division picked the Attitudes and Conceptions in Science survey at the open meeting in August (5 days before classes started).</a:t>
            </a:r>
          </a:p>
          <a:p>
            <a:r>
              <a:rPr lang="en-US" sz="2400" dirty="0" smtClean="0"/>
              <a:t>Over 50% of 100-level SM classes (</a:t>
            </a:r>
            <a:r>
              <a:rPr lang="en-US" sz="2400" dirty="0"/>
              <a:t>plus 6 FYS and </a:t>
            </a:r>
            <a:r>
              <a:rPr lang="en-US" sz="2400" dirty="0" err="1"/>
              <a:t>Univ</a:t>
            </a:r>
            <a:r>
              <a:rPr lang="en-US" sz="2400" dirty="0"/>
              <a:t> </a:t>
            </a:r>
            <a:r>
              <a:rPr lang="en-US" sz="2400" dirty="0" smtClean="0"/>
              <a:t>101) administered the ACS at the beginning (and end) of the semester!</a:t>
            </a:r>
          </a:p>
          <a:p>
            <a:r>
              <a:rPr lang="en-US" sz="2400" dirty="0" smtClean="0"/>
              <a:t>With the ID number we can link these data to the TOSLS and other information</a:t>
            </a:r>
          </a:p>
          <a:p>
            <a:endParaRPr lang="en-US" sz="2400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7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ACS-Attitudes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division picked the Attitudes and Conceptions in Science survey at the open meeting in August (5 days before classes started).</a:t>
            </a:r>
          </a:p>
          <a:p>
            <a:r>
              <a:rPr lang="en-US" sz="2400" dirty="0" smtClean="0"/>
              <a:t>Over 50% of 100-level SM classes (</a:t>
            </a:r>
            <a:r>
              <a:rPr lang="en-US" sz="2400" dirty="0"/>
              <a:t>plus 6 FYS and </a:t>
            </a:r>
            <a:r>
              <a:rPr lang="en-US" sz="2400" dirty="0" err="1"/>
              <a:t>Univ</a:t>
            </a:r>
            <a:r>
              <a:rPr lang="en-US" sz="2400" dirty="0"/>
              <a:t> </a:t>
            </a:r>
            <a:r>
              <a:rPr lang="en-US" sz="2400" dirty="0" smtClean="0"/>
              <a:t>101) administered the ACS at the beginning (and end) of the semester!</a:t>
            </a:r>
          </a:p>
          <a:p>
            <a:r>
              <a:rPr lang="en-US" sz="2400" dirty="0" smtClean="0"/>
              <a:t>With the ID number we can link these data to the TOSLS and other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But we didn’t have equal participation across departments (varied from 0% to 100%).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2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Grant</a:t>
            </a:r>
          </a:p>
          <a:p>
            <a:r>
              <a:rPr lang="en-US" dirty="0" smtClean="0"/>
              <a:t>Big Ideas Class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students’ scientific literacy skills this year (TOSLS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First Toast</a:t>
            </a:r>
          </a:p>
          <a:p>
            <a:r>
              <a:rPr lang="en-US" dirty="0" smtClean="0"/>
              <a:t>ACS</a:t>
            </a:r>
          </a:p>
          <a:p>
            <a:r>
              <a:rPr lang="en-US" dirty="0" smtClean="0"/>
              <a:t>Chairs’ </a:t>
            </a:r>
            <a:r>
              <a:rPr lang="en-US" dirty="0" smtClean="0"/>
              <a:t>meeting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Chairs’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7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Chairs’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b="1" dirty="0" smtClean="0"/>
              <a:t>We asked Department </a:t>
            </a:r>
            <a:r>
              <a:rPr lang="en-US" b="1" dirty="0" smtClean="0"/>
              <a:t>Chairs </a:t>
            </a:r>
            <a:r>
              <a:rPr lang="en-US" b="1" dirty="0" smtClean="0"/>
              <a:t>the following questions:</a:t>
            </a:r>
          </a:p>
          <a:p>
            <a:pPr marL="114300" lvl="0" indent="0">
              <a:buNone/>
            </a:pPr>
            <a:endParaRPr lang="en-US" dirty="0" smtClean="0"/>
          </a:p>
          <a:p>
            <a:pPr marL="114300" lvl="0" indent="0">
              <a:buNone/>
            </a:pPr>
            <a:r>
              <a:rPr lang="en-US" dirty="0" smtClean="0"/>
              <a:t>1) What </a:t>
            </a:r>
            <a:r>
              <a:rPr lang="en-US" dirty="0"/>
              <a:t>would you like your students to get from their science and math general education requirement</a:t>
            </a:r>
            <a:r>
              <a:rPr lang="en-US" dirty="0" smtClean="0"/>
              <a:t>?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 smtClean="0"/>
              <a:t>2) Do </a:t>
            </a:r>
            <a:r>
              <a:rPr lang="en-US" dirty="0"/>
              <a:t>you think we’re currently achieving this?</a:t>
            </a:r>
          </a:p>
          <a:p>
            <a:pPr marL="114300" lv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Chairs’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Responses to “What </a:t>
            </a:r>
            <a:r>
              <a:rPr lang="en-US" sz="2400" b="1" dirty="0"/>
              <a:t>would you like your students to get from their science and math general education </a:t>
            </a:r>
            <a:r>
              <a:rPr lang="en-US" sz="2400" b="1" dirty="0" smtClean="0"/>
              <a:t>requirement?”</a:t>
            </a:r>
          </a:p>
          <a:p>
            <a:r>
              <a:rPr lang="en-US" dirty="0"/>
              <a:t>Basic functioning knowledge (e.g., graph reading)</a:t>
            </a:r>
          </a:p>
          <a:p>
            <a:r>
              <a:rPr lang="en-US" dirty="0" smtClean="0"/>
              <a:t>Lab </a:t>
            </a:r>
            <a:r>
              <a:rPr lang="en-US" dirty="0"/>
              <a:t>experience (exposure to scientific process)</a:t>
            </a:r>
          </a:p>
          <a:p>
            <a:r>
              <a:rPr lang="en-US" dirty="0" smtClean="0"/>
              <a:t>What </a:t>
            </a:r>
            <a:r>
              <a:rPr lang="en-US" dirty="0"/>
              <a:t>a scientific theory is and how it differs from opinion</a:t>
            </a:r>
          </a:p>
          <a:p>
            <a:r>
              <a:rPr lang="en-US" dirty="0" smtClean="0"/>
              <a:t>How </a:t>
            </a:r>
            <a:r>
              <a:rPr lang="en-US" dirty="0"/>
              <a:t>the scientific method works</a:t>
            </a:r>
          </a:p>
          <a:p>
            <a:r>
              <a:rPr lang="en-US" dirty="0" smtClean="0"/>
              <a:t>Basic </a:t>
            </a:r>
            <a:r>
              <a:rPr lang="en-US" dirty="0"/>
              <a:t>conversant ability with science, not being intimidated by it</a:t>
            </a:r>
          </a:p>
          <a:p>
            <a:r>
              <a:rPr lang="en-US" dirty="0" smtClean="0"/>
              <a:t>Science </a:t>
            </a:r>
            <a:r>
              <a:rPr lang="en-US" dirty="0"/>
              <a:t>as a human endeavor, a cultural and historical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7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Chairs’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Responses to “What </a:t>
            </a:r>
            <a:r>
              <a:rPr lang="en-US" sz="2400" b="1" dirty="0"/>
              <a:t>would you like your students to get from their science and math general education </a:t>
            </a:r>
            <a:r>
              <a:rPr lang="en-US" sz="2400" b="1" dirty="0" smtClean="0"/>
              <a:t>requirement?”</a:t>
            </a:r>
          </a:p>
          <a:p>
            <a:r>
              <a:rPr lang="en-US" dirty="0" smtClean="0"/>
              <a:t>Significance </a:t>
            </a:r>
            <a:r>
              <a:rPr lang="en-US" dirty="0"/>
              <a:t>of care, precision, clarity</a:t>
            </a:r>
          </a:p>
          <a:p>
            <a:r>
              <a:rPr lang="en-US" dirty="0" smtClean="0"/>
              <a:t>Curiosity </a:t>
            </a:r>
            <a:r>
              <a:rPr lang="en-US" dirty="0"/>
              <a:t>about the natural world</a:t>
            </a:r>
          </a:p>
          <a:p>
            <a:r>
              <a:rPr lang="en-US" dirty="0" smtClean="0"/>
              <a:t>How </a:t>
            </a:r>
            <a:r>
              <a:rPr lang="en-US" dirty="0"/>
              <a:t>natural science and its methods relate to social sciences</a:t>
            </a:r>
          </a:p>
          <a:p>
            <a:r>
              <a:rPr lang="en-US" dirty="0" smtClean="0"/>
              <a:t>Greater </a:t>
            </a:r>
            <a:r>
              <a:rPr lang="en-US" dirty="0"/>
              <a:t>sensitivity to numbers and methods used to obtain them</a:t>
            </a:r>
          </a:p>
          <a:p>
            <a:r>
              <a:rPr lang="en-US" dirty="0" smtClean="0"/>
              <a:t>Understanding </a:t>
            </a:r>
            <a:r>
              <a:rPr lang="en-US" dirty="0"/>
              <a:t>of the natural world and how we gain knowledge of the natural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What </a:t>
            </a:r>
            <a:r>
              <a:rPr lang="en-US" dirty="0"/>
              <a:t>is the unique thing about this division/group </a:t>
            </a:r>
            <a:r>
              <a:rPr lang="en-US" dirty="0" smtClean="0"/>
              <a:t>requirement?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4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indent="0"/>
            <a:r>
              <a:rPr lang="en-US" sz="4800" dirty="0"/>
              <a:t>How do we move forward?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600" dirty="0" smtClean="0"/>
              <a:t>Divisional learning goals?</a:t>
            </a:r>
          </a:p>
          <a:p>
            <a:pPr marL="114300" indent="0">
              <a:buNone/>
            </a:pPr>
            <a:r>
              <a:rPr lang="en-US" sz="2600" dirty="0" smtClean="0"/>
              <a:t>Develop a stronger learning community?</a:t>
            </a:r>
          </a:p>
          <a:p>
            <a:pPr marL="114300" indent="0">
              <a:buNone/>
            </a:pPr>
            <a:r>
              <a:rPr lang="en-US" sz="2600" dirty="0" smtClean="0"/>
              <a:t>Get greater buy-in? </a:t>
            </a:r>
          </a:p>
          <a:p>
            <a:pPr marL="114300" indent="0">
              <a:buNone/>
            </a:pPr>
            <a:r>
              <a:rPr lang="en-US" sz="2600" dirty="0" smtClean="0"/>
              <a:t>Topics for Divisional Meetings?</a:t>
            </a:r>
          </a:p>
          <a:p>
            <a:pPr marL="11430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Departments host them (a get to know your 	other science/math fields)?</a:t>
            </a:r>
          </a:p>
          <a:p>
            <a:pPr marL="114300" indent="0">
              <a:buNone/>
            </a:pPr>
            <a:r>
              <a:rPr lang="en-US" sz="2600" dirty="0" smtClean="0"/>
              <a:t>Topics for Brown Bags?</a:t>
            </a:r>
          </a:p>
          <a:p>
            <a:pPr marL="114300" indent="0">
              <a:buNone/>
            </a:pPr>
            <a:r>
              <a:rPr lang="en-US" sz="2600" dirty="0" smtClean="0"/>
              <a:t>What are potential road blocks?</a:t>
            </a:r>
          </a:p>
          <a:p>
            <a:pPr marL="114300" indent="0">
              <a:buNone/>
            </a:pPr>
            <a:r>
              <a:rPr lang="en-U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9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WISER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http://www.depauw.edu/academics/centers/ctl/wiser/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Calendar of events</a:t>
            </a:r>
          </a:p>
          <a:p>
            <a:pPr lvl="1"/>
            <a:r>
              <a:rPr lang="en-US" dirty="0" smtClean="0"/>
              <a:t>Notes from all meetings</a:t>
            </a:r>
          </a:p>
          <a:p>
            <a:r>
              <a:rPr lang="en-US" dirty="0" smtClean="0"/>
              <a:t>Educational Resources</a:t>
            </a:r>
          </a:p>
          <a:p>
            <a:r>
              <a:rPr lang="en-US" dirty="0" smtClean="0"/>
              <a:t>Student Information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DPU SM faculty regarding SM gen </a:t>
            </a:r>
            <a:r>
              <a:rPr lang="en-US" dirty="0" err="1" smtClean="0"/>
              <a:t>ed</a:t>
            </a:r>
            <a:r>
              <a:rPr lang="en-US" dirty="0" smtClean="0"/>
              <a:t> requirements</a:t>
            </a:r>
          </a:p>
          <a:p>
            <a:pPr lvl="1"/>
            <a:r>
              <a:rPr lang="en-US" dirty="0" smtClean="0"/>
              <a:t>General dissatisfaction with current requirement</a:t>
            </a:r>
          </a:p>
          <a:p>
            <a:pPr lvl="1"/>
            <a:r>
              <a:rPr lang="en-US" dirty="0" smtClean="0"/>
              <a:t>Based on lack of goals &amp; concern whether courses provide exposure to scientific method</a:t>
            </a:r>
          </a:p>
          <a:p>
            <a:pPr lvl="1"/>
            <a:r>
              <a:rPr lang="en-US" dirty="0" smtClean="0"/>
              <a:t>General consensus on goal of teaching SM skills rather than set of “facts”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21133" y="871326"/>
            <a:ext cx="40559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Skill 1: Identify a valid </a:t>
            </a:r>
            <a:r>
              <a:rPr lang="en-US" b="1" dirty="0" err="1"/>
              <a:t>s</a:t>
            </a:r>
            <a:r>
              <a:rPr lang="en-US" b="1" dirty="0" err="1" smtClean="0"/>
              <a:t>ci</a:t>
            </a:r>
            <a:r>
              <a:rPr lang="en-US" b="1" dirty="0" smtClean="0"/>
              <a:t> argument </a:t>
            </a:r>
          </a:p>
          <a:p>
            <a:r>
              <a:rPr lang="en-US" b="1" dirty="0" smtClean="0"/>
              <a:t>Skill 2: Conduct effective lit search</a:t>
            </a:r>
          </a:p>
          <a:p>
            <a:r>
              <a:rPr lang="en-US" b="1" dirty="0" smtClean="0"/>
              <a:t>Skill 3: </a:t>
            </a:r>
            <a:r>
              <a:rPr lang="en-US" b="1" dirty="0" err="1" smtClean="0"/>
              <a:t>Eval</a:t>
            </a:r>
            <a:r>
              <a:rPr lang="en-US" b="1" dirty="0" smtClean="0"/>
              <a:t> the use/misuse of </a:t>
            </a:r>
            <a:r>
              <a:rPr lang="en-US" b="1" dirty="0" err="1" smtClean="0"/>
              <a:t>sci</a:t>
            </a:r>
            <a:r>
              <a:rPr lang="en-US" b="1" dirty="0" smtClean="0"/>
              <a:t> info</a:t>
            </a:r>
          </a:p>
          <a:p>
            <a:r>
              <a:rPr lang="en-US" b="1" dirty="0" smtClean="0"/>
              <a:t>Skill 4: Understand elements of research</a:t>
            </a:r>
          </a:p>
          <a:p>
            <a:r>
              <a:rPr lang="en-US" b="1" dirty="0" smtClean="0"/>
              <a:t>design </a:t>
            </a:r>
          </a:p>
          <a:p>
            <a:endParaRPr lang="en-US" b="1" dirty="0" smtClean="0"/>
          </a:p>
          <a:p>
            <a:r>
              <a:rPr lang="en-US" b="1" dirty="0" smtClean="0"/>
              <a:t>Skill 5: Make a graph</a:t>
            </a:r>
          </a:p>
          <a:p>
            <a:r>
              <a:rPr lang="en-US" b="1" dirty="0" smtClean="0"/>
              <a:t>Skill 6: Read/interpret graphical data</a:t>
            </a:r>
          </a:p>
          <a:p>
            <a:r>
              <a:rPr lang="en-US" b="1" dirty="0" smtClean="0"/>
              <a:t>Skill 7: Solve problems using quant,</a:t>
            </a:r>
          </a:p>
          <a:p>
            <a:r>
              <a:rPr lang="en-US" b="1" dirty="0"/>
              <a:t>p</a:t>
            </a:r>
            <a:r>
              <a:rPr lang="en-US" b="1" dirty="0" smtClean="0"/>
              <a:t>robability and stats</a:t>
            </a:r>
          </a:p>
          <a:p>
            <a:r>
              <a:rPr lang="en-US" b="1" dirty="0" smtClean="0"/>
              <a:t>Skill 8: Understand/interpret stats</a:t>
            </a:r>
          </a:p>
          <a:p>
            <a:r>
              <a:rPr lang="en-US" b="1" dirty="0" smtClean="0"/>
              <a:t>Skill 9: Justify inferences, predictions</a:t>
            </a:r>
          </a:p>
          <a:p>
            <a:r>
              <a:rPr lang="en-US" b="1" dirty="0"/>
              <a:t>a</a:t>
            </a:r>
            <a:r>
              <a:rPr lang="en-US" b="1" dirty="0" smtClean="0"/>
              <a:t>nd conclusions based on data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459331"/>
              </p:ext>
            </p:extLst>
          </p:nvPr>
        </p:nvGraphicFramePr>
        <p:xfrm>
          <a:off x="342900" y="228934"/>
          <a:ext cx="3921626" cy="644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3" imgW="2819400" imgH="4635500" progId="Excel.Sheet.12">
                  <p:embed/>
                </p:oleObj>
              </mc:Choice>
              <mc:Fallback>
                <p:oleObj name="Worksheet" r:id="rId3" imgW="2819400" imgH="463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228934"/>
                        <a:ext cx="3921626" cy="6447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7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2908" y="274638"/>
            <a:ext cx="7620000" cy="1143000"/>
          </a:xfrm>
        </p:spPr>
        <p:txBody>
          <a:bodyPr/>
          <a:lstStyle/>
          <a:p>
            <a:r>
              <a:rPr lang="en-US" dirty="0" smtClean="0"/>
              <a:t>ACS-Attitudes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10749"/>
              </p:ext>
            </p:extLst>
          </p:nvPr>
        </p:nvGraphicFramePr>
        <p:xfrm>
          <a:off x="281637" y="1985965"/>
          <a:ext cx="7712110" cy="259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5626100" imgH="1892300" progId="Word.Document.12">
                  <p:embed/>
                </p:oleObj>
              </mc:Choice>
              <mc:Fallback>
                <p:oleObj name="Document" r:id="rId4" imgW="5626100" imgH="18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637" y="1985965"/>
                        <a:ext cx="7712110" cy="2593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8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DPU SM faculty regarding SM gen </a:t>
            </a:r>
            <a:r>
              <a:rPr lang="en-US" dirty="0" err="1" smtClean="0"/>
              <a:t>ed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Div</a:t>
            </a:r>
            <a:r>
              <a:rPr lang="en-US" dirty="0" smtClean="0"/>
              <a:t> III open meetings and creation of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of DPU SM faculty regarding SM gen </a:t>
            </a:r>
            <a:r>
              <a:rPr lang="en-US" dirty="0" err="1" smtClean="0"/>
              <a:t>ed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Div</a:t>
            </a:r>
            <a:r>
              <a:rPr lang="en-US" dirty="0" smtClean="0"/>
              <a:t> III open meetings and creation of Working Group</a:t>
            </a:r>
          </a:p>
          <a:p>
            <a:pPr lvl="1"/>
            <a:r>
              <a:rPr lang="en-US" dirty="0" smtClean="0"/>
              <a:t>Consensus on initial SM gen </a:t>
            </a:r>
            <a:r>
              <a:rPr lang="en-US" dirty="0" err="1" smtClean="0"/>
              <a:t>ed</a:t>
            </a:r>
            <a:r>
              <a:rPr lang="en-US" dirty="0" smtClean="0"/>
              <a:t> goals (TOSLS): 2 broader goals</a:t>
            </a:r>
          </a:p>
          <a:p>
            <a:pPr lvl="3"/>
            <a:r>
              <a:rPr lang="en-US" dirty="0" smtClean="0"/>
              <a:t>Understand </a:t>
            </a:r>
            <a:r>
              <a:rPr lang="en-US" dirty="0"/>
              <a:t>methods of inquiry that lead to scientific </a:t>
            </a:r>
            <a:r>
              <a:rPr lang="en-US" dirty="0" smtClean="0"/>
              <a:t>knowledge</a:t>
            </a:r>
          </a:p>
          <a:p>
            <a:pPr lvl="3"/>
            <a:r>
              <a:rPr lang="en-US" dirty="0" smtClean="0"/>
              <a:t>Organize</a:t>
            </a:r>
            <a:r>
              <a:rPr lang="en-US" dirty="0"/>
              <a:t>, analyze, and interpret quantitative data and scientific information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3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DPU SM faculty regarding SM gen </a:t>
            </a:r>
            <a:r>
              <a:rPr lang="en-US" dirty="0" err="1" smtClean="0"/>
              <a:t>ed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Div</a:t>
            </a:r>
            <a:r>
              <a:rPr lang="en-US" dirty="0" smtClean="0"/>
              <a:t> III open meetings and creation of Working Group</a:t>
            </a:r>
          </a:p>
          <a:p>
            <a:r>
              <a:rPr lang="en-US" dirty="0"/>
              <a:t>Active-learning workshop with Ed Prather</a:t>
            </a:r>
          </a:p>
        </p:txBody>
      </p:sp>
    </p:spTree>
    <p:extLst>
      <p:ext uri="{BB962C8B-B14F-4D97-AF65-F5344CB8AC3E}">
        <p14:creationId xmlns:p14="http://schemas.microsoft.com/office/powerpoint/2010/main" val="394256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DPU SM faculty regarding SM gen </a:t>
            </a:r>
            <a:r>
              <a:rPr lang="en-US" dirty="0" err="1" smtClean="0"/>
              <a:t>ed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Div</a:t>
            </a:r>
            <a:r>
              <a:rPr lang="en-US" dirty="0" smtClean="0"/>
              <a:t> III open meetings and creation of Working Group</a:t>
            </a:r>
          </a:p>
          <a:p>
            <a:r>
              <a:rPr lang="en-US" dirty="0" smtClean="0"/>
              <a:t>Active-learning workshop with Ed Prather</a:t>
            </a:r>
          </a:p>
          <a:p>
            <a:r>
              <a:rPr lang="en-US" dirty="0"/>
              <a:t>SM advising document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12848</TotalTime>
  <Words>2360</Words>
  <Application>Microsoft Macintosh PowerPoint</Application>
  <PresentationFormat>On-screen Show (4:3)</PresentationFormat>
  <Paragraphs>326</Paragraphs>
  <Slides>52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Adjacency</vt:lpstr>
      <vt:lpstr>Document</vt:lpstr>
      <vt:lpstr>Worksheet</vt:lpstr>
      <vt:lpstr>Microsoft Word Document</vt:lpstr>
      <vt:lpstr>Science &amp; Math General Education</vt:lpstr>
      <vt:lpstr>Agenda</vt:lpstr>
      <vt:lpstr>Brief Review</vt:lpstr>
      <vt:lpstr>Brief Review</vt:lpstr>
      <vt:lpstr>Brief Review</vt:lpstr>
      <vt:lpstr>Brief Review</vt:lpstr>
      <vt:lpstr>Brief Review</vt:lpstr>
      <vt:lpstr>Brief Review</vt:lpstr>
      <vt:lpstr>Brief Review</vt:lpstr>
      <vt:lpstr>Brief Review</vt:lpstr>
      <vt:lpstr>This Semester</vt:lpstr>
      <vt:lpstr>NSF-IUSE Grant Submitted!</vt:lpstr>
      <vt:lpstr>NSF-IUSE Grant Submitted!</vt:lpstr>
      <vt:lpstr>NSF-IUSE Grant Submitted!</vt:lpstr>
      <vt:lpstr>This Semester</vt:lpstr>
      <vt:lpstr>This Semester</vt:lpstr>
      <vt:lpstr>FY TOSLS Data</vt:lpstr>
      <vt:lpstr>FY TOSLS Data</vt:lpstr>
      <vt:lpstr>FY TOSLS Data</vt:lpstr>
      <vt:lpstr>FY TOSLS Data</vt:lpstr>
      <vt:lpstr>FY TOSLS Data</vt:lpstr>
      <vt:lpstr>FY TOSLS Data</vt:lpstr>
      <vt:lpstr>PowerPoint Presentation</vt:lpstr>
      <vt:lpstr>Skills from the TOSLS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Semester</vt:lpstr>
      <vt:lpstr>“First Toast”</vt:lpstr>
      <vt:lpstr>“First Toast”</vt:lpstr>
      <vt:lpstr>“First Toast”</vt:lpstr>
      <vt:lpstr>“First Toast”</vt:lpstr>
      <vt:lpstr>“First Toast”</vt:lpstr>
      <vt:lpstr>“First Toast”</vt:lpstr>
      <vt:lpstr>This Semester</vt:lpstr>
      <vt:lpstr>ACS-Attitudes</vt:lpstr>
      <vt:lpstr>ACS-Attitudes</vt:lpstr>
      <vt:lpstr>ACS-Attitudes</vt:lpstr>
      <vt:lpstr>ACS-Attitudes</vt:lpstr>
      <vt:lpstr>ACS-Attitudes</vt:lpstr>
      <vt:lpstr>This Semester</vt:lpstr>
      <vt:lpstr>Department Chairs’ Meeting</vt:lpstr>
      <vt:lpstr>Department Chairs’ Meeting</vt:lpstr>
      <vt:lpstr>Department Chairs’ Meeting</vt:lpstr>
      <vt:lpstr>Department Chairs’ Meeting</vt:lpstr>
      <vt:lpstr>How do we move forward?</vt:lpstr>
      <vt:lpstr>WISER site</vt:lpstr>
      <vt:lpstr>PowerPoint Presentation</vt:lpstr>
      <vt:lpstr>PowerPoint Presentation</vt:lpstr>
      <vt:lpstr>ACS-Attitudes</vt:lpstr>
    </vt:vector>
  </TitlesOfParts>
  <Company>DePauw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&amp; Math General Education</dc:title>
  <dc:creator>Pam Propsom</dc:creator>
  <cp:lastModifiedBy>Jackie Roberts</cp:lastModifiedBy>
  <cp:revision>76</cp:revision>
  <dcterms:created xsi:type="dcterms:W3CDTF">2014-08-21T21:39:47Z</dcterms:created>
  <dcterms:modified xsi:type="dcterms:W3CDTF">2014-12-03T22:47:14Z</dcterms:modified>
</cp:coreProperties>
</file>