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44"/>
  </p:notesMasterIdLst>
  <p:sldIdLst>
    <p:sldId id="337" r:id="rId5"/>
    <p:sldId id="346" r:id="rId6"/>
    <p:sldId id="339" r:id="rId7"/>
    <p:sldId id="341" r:id="rId8"/>
    <p:sldId id="371" r:id="rId9"/>
    <p:sldId id="368" r:id="rId10"/>
    <p:sldId id="369" r:id="rId11"/>
    <p:sldId id="370" r:id="rId12"/>
    <p:sldId id="372" r:id="rId13"/>
    <p:sldId id="373" r:id="rId14"/>
    <p:sldId id="375" r:id="rId15"/>
    <p:sldId id="376" r:id="rId16"/>
    <p:sldId id="379" r:id="rId17"/>
    <p:sldId id="380" r:id="rId18"/>
    <p:sldId id="381" r:id="rId19"/>
    <p:sldId id="382" r:id="rId20"/>
    <p:sldId id="383" r:id="rId21"/>
    <p:sldId id="384" r:id="rId22"/>
    <p:sldId id="385" r:id="rId23"/>
    <p:sldId id="407" r:id="rId24"/>
    <p:sldId id="387" r:id="rId25"/>
    <p:sldId id="388" r:id="rId26"/>
    <p:sldId id="389" r:id="rId27"/>
    <p:sldId id="390" r:id="rId28"/>
    <p:sldId id="391" r:id="rId29"/>
    <p:sldId id="408" r:id="rId30"/>
    <p:sldId id="392" r:id="rId31"/>
    <p:sldId id="393" r:id="rId32"/>
    <p:sldId id="395" r:id="rId33"/>
    <p:sldId id="409" r:id="rId34"/>
    <p:sldId id="396" r:id="rId35"/>
    <p:sldId id="398" r:id="rId36"/>
    <p:sldId id="399" r:id="rId37"/>
    <p:sldId id="400" r:id="rId38"/>
    <p:sldId id="401" r:id="rId39"/>
    <p:sldId id="402" r:id="rId40"/>
    <p:sldId id="404" r:id="rId41"/>
    <p:sldId id="405" r:id="rId42"/>
    <p:sldId id="406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14" d="100"/>
          <a:sy n="114" d="100"/>
        </p:scale>
        <p:origin x="88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tableStyles" Target="tableStyles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8CDBCF-482C-4371-929D-7340CC0248F0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37DB53-EC6D-4722-8198-D21D7C134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901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7DB53-EC6D-4722-8198-D21D7C134EF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5523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BF570BEF-4081-4E7F-9BD8-3485D10573B9}" type="slidenum">
              <a:rPr lang="en-US" sz="1200" smtClean="0"/>
              <a:pPr/>
              <a:t>14</a:t>
            </a:fld>
            <a:endParaRPr lang="en-US" sz="120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4213"/>
            <a:ext cx="4573588" cy="34305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63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5066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BF570BEF-4081-4E7F-9BD8-3485D10573B9}" type="slidenum">
              <a:rPr lang="en-US" sz="1200" smtClean="0"/>
              <a:pPr/>
              <a:t>15</a:t>
            </a:fld>
            <a:endParaRPr lang="en-US" sz="120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4213"/>
            <a:ext cx="4573588" cy="34305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63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882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2D342-4E63-46E4-8500-EF153E637EA4}" type="datetime1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DePauw University Retiree Health Care Program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07BB8-418D-4687-8364-DBB0CBF15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845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8C4ED-D2EC-404E-8D96-25905CE01CA7}" type="datetime1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DePauw University Retiree Health Care Program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07BB8-418D-4687-8364-DBB0CBF15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608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4AE04-E114-4974-AA3E-64E43A5CB917}" type="datetime1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DePauw University Retiree Health Care Program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07BB8-418D-4687-8364-DBB0CBF15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844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5B7B4-B91F-4E19-9BD8-B1A8017685DF}" type="datetime1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9800" y="6356350"/>
            <a:ext cx="5257800" cy="365125"/>
          </a:xfrm>
        </p:spPr>
        <p:txBody>
          <a:bodyPr/>
          <a:lstStyle/>
          <a:p>
            <a:r>
              <a:rPr lang="en-US"/>
              <a:t>DePauw University Retiree Health Care Program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07BB8-418D-4687-8364-DBB0CBF150B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0674" y="5943600"/>
            <a:ext cx="1288131" cy="6858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760806"/>
            <a:ext cx="990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1410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213D9-54F6-426C-9CB7-3CAB926390A5}" type="datetime1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DePauw University Retiree Health Care Program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07BB8-418D-4687-8364-DBB0CBF15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250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4395F-694E-4457-B2F2-63A4B4F76C9B}" type="datetime1">
              <a:rPr lang="en-US" smtClean="0"/>
              <a:t>10/24/2023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DePauw University Retiree Health Care Program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07BB8-418D-4687-8364-DBB0CBF15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717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74D91-995E-4574-98A3-8F4772501C20}" type="datetime1">
              <a:rPr lang="en-US" smtClean="0"/>
              <a:t>10/24/2023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DePauw University Retiree Health Care Program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07BB8-418D-4687-8364-DBB0CBF15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903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03F6D-E98C-43EC-84CE-A1D7EAA3F90C}" type="datetime1">
              <a:rPr lang="en-US" smtClean="0"/>
              <a:t>10/24/2023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DePauw University Retiree Health Care Program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07BB8-418D-4687-8364-DBB0CBF15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681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B637F-7D1C-45CC-9EF9-4521DE0CD669}" type="datetime1">
              <a:rPr lang="en-US" smtClean="0"/>
              <a:t>10/24/2023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DePauw University Retiree Health Care Program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07BB8-418D-4687-8364-DBB0CBF15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071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12AAE-E02D-40BD-B51A-C53606576545}" type="datetime1">
              <a:rPr lang="en-US" smtClean="0"/>
              <a:t>10/24/2023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DePauw University Retiree Health Care Program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07BB8-418D-4687-8364-DBB0CBF15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962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13FB8-706C-4636-9FC4-641598D88CA5}" type="datetime1">
              <a:rPr lang="en-US" smtClean="0"/>
              <a:t>10/24/2023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DePauw University Retiree Health Care Program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07BB8-418D-4687-8364-DBB0CBF15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558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97F09-61A6-464B-B9B0-6FDCB1B13D35}" type="datetime1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DePauw University Retiree Health Care Program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007BB8-418D-4687-8364-DBB0CBF15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771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dicare.gov/coverage/preventive-and-screening-services.html" TargetMode="External"/><Relationship Id="rId2" Type="http://schemas.openxmlformats.org/officeDocument/2006/relationships/hyperlink" Target="http://www.medicare.gov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2"/>
                </a:solidFill>
              </a:rPr>
              <a:t>DePauw University </a:t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dirty="0">
                <a:solidFill>
                  <a:schemeClr val="tx2"/>
                </a:solidFill>
              </a:rPr>
              <a:t>Medical &amp; Rx Benefits Program</a:t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u="sng" dirty="0">
                <a:solidFill>
                  <a:schemeClr val="tx2"/>
                </a:solidFill>
              </a:rPr>
              <a:t>for Medicare Retirees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667000"/>
            <a:ext cx="6400800" cy="3429000"/>
          </a:xfrm>
        </p:spPr>
        <p:txBody>
          <a:bodyPr>
            <a:normAutofit/>
          </a:bodyPr>
          <a:lstStyle/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sz="2600" dirty="0">
              <a:solidFill>
                <a:schemeClr val="tx1"/>
              </a:solidFill>
            </a:endParaRPr>
          </a:p>
          <a:p>
            <a:r>
              <a:rPr lang="en-US" sz="2600" dirty="0">
                <a:solidFill>
                  <a:schemeClr val="tx1"/>
                </a:solidFill>
              </a:rPr>
              <a:t>Presented by:</a:t>
            </a:r>
          </a:p>
          <a:p>
            <a:r>
              <a:rPr lang="en-US" sz="2600" dirty="0">
                <a:solidFill>
                  <a:schemeClr val="tx1"/>
                </a:solidFill>
              </a:rPr>
              <a:t>Justin Goodwin </a:t>
            </a:r>
          </a:p>
          <a:p>
            <a:r>
              <a:rPr lang="en-US" sz="2600" dirty="0">
                <a:solidFill>
                  <a:schemeClr val="tx1"/>
                </a:solidFill>
              </a:rPr>
              <a:t>Amwins Group Benefits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0674" y="5943600"/>
            <a:ext cx="1288131" cy="685800"/>
          </a:xfrm>
          <a:prstGeom prst="rect">
            <a:avLst/>
          </a:prstGeom>
        </p:spPr>
      </p:pic>
      <p:sp>
        <p:nvSpPr>
          <p:cNvPr id="5" name="AutoShape 2" descr="Image"/>
          <p:cNvSpPr>
            <a:spLocks noChangeAspect="1" noChangeArrowheads="1"/>
          </p:cNvSpPr>
          <p:nvPr/>
        </p:nvSpPr>
        <p:spPr bwMode="auto">
          <a:xfrm>
            <a:off x="0" y="-136525"/>
            <a:ext cx="1524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251460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DePauw University Retiree Health Care Program</a:t>
            </a:r>
          </a:p>
        </p:txBody>
      </p:sp>
    </p:spTree>
    <p:extLst>
      <p:ext uri="{BB962C8B-B14F-4D97-AF65-F5344CB8AC3E}">
        <p14:creationId xmlns:p14="http://schemas.microsoft.com/office/powerpoint/2010/main" val="31080352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47800"/>
          </a:xfrm>
          <a:solidFill>
            <a:schemeClr val="tx2"/>
          </a:solidFill>
        </p:spPr>
        <p:txBody>
          <a:bodyPr>
            <a:normAutofit/>
          </a:bodyPr>
          <a:lstStyle/>
          <a:p>
            <a:pPr algn="l"/>
            <a:r>
              <a:rPr lang="en-US" dirty="0"/>
              <a:t> </a:t>
            </a:r>
            <a:r>
              <a:rPr lang="en-US" dirty="0">
                <a:solidFill>
                  <a:schemeClr val="bg1"/>
                </a:solidFill>
              </a:rPr>
              <a:t>Overview: DePauw Medicare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67200"/>
          </a:xfrm>
        </p:spPr>
        <p:txBody>
          <a:bodyPr>
            <a:normAutofit/>
          </a:bodyPr>
          <a:lstStyle/>
          <a:p>
            <a:r>
              <a:rPr lang="en-US" sz="2800" dirty="0"/>
              <a:t>Delta Dental Plan</a:t>
            </a:r>
          </a:p>
          <a:p>
            <a:pPr lvl="1"/>
            <a:r>
              <a:rPr lang="en-US" dirty="0"/>
              <a:t>Insures and administers the Dental plan benefits.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8433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71600"/>
          </a:xfrm>
          <a:solidFill>
            <a:schemeClr val="tx2"/>
          </a:solidFill>
        </p:spPr>
        <p:txBody>
          <a:bodyPr/>
          <a:lstStyle/>
          <a:p>
            <a:pPr algn="l"/>
            <a:r>
              <a:rPr lang="en-US" sz="4400" b="0" dirty="0"/>
              <a:t>   </a:t>
            </a:r>
            <a:r>
              <a:rPr lang="en-US" sz="4400" b="0" dirty="0">
                <a:solidFill>
                  <a:schemeClr val="bg1"/>
                </a:solidFill>
              </a:rPr>
              <a:t>Health Insurance Plan Terms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686800" cy="4191000"/>
          </a:xfrm>
        </p:spPr>
        <p:txBody>
          <a:bodyPr/>
          <a:lstStyle/>
          <a:p>
            <a:pPr lvl="1">
              <a:lnSpc>
                <a:spcPct val="90000"/>
              </a:lnSpc>
              <a:buFontTx/>
              <a:buNone/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800" dirty="0"/>
              <a:t>What is a “Deductible”?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 amount you pay </a:t>
            </a:r>
            <a:r>
              <a:rPr lang="en-US" u="sng" dirty="0"/>
              <a:t>before</a:t>
            </a:r>
            <a:r>
              <a:rPr lang="en-US" dirty="0"/>
              <a:t> the plan pays any benefits.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sz="2800" dirty="0"/>
              <a:t>What is “Co-Insurance”?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 amount you pay for a service </a:t>
            </a:r>
            <a:r>
              <a:rPr lang="en-US" u="sng" dirty="0"/>
              <a:t>after</a:t>
            </a:r>
            <a:r>
              <a:rPr lang="en-US" dirty="0"/>
              <a:t> the plan pays.  Usually expressed in a percentage.</a:t>
            </a:r>
          </a:p>
          <a:p>
            <a:pPr lvl="1">
              <a:lnSpc>
                <a:spcPct val="90000"/>
              </a:lnSpc>
            </a:pPr>
            <a:endParaRPr lang="en-US" sz="2400" dirty="0"/>
          </a:p>
          <a:p>
            <a:pPr lvl="1">
              <a:lnSpc>
                <a:spcPct val="90000"/>
              </a:lnSpc>
              <a:buFontTx/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844776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71600"/>
          </a:xfrm>
          <a:solidFill>
            <a:schemeClr val="tx2"/>
          </a:solidFill>
        </p:spPr>
        <p:txBody>
          <a:bodyPr/>
          <a:lstStyle/>
          <a:p>
            <a:pPr algn="l"/>
            <a:r>
              <a:rPr lang="en-US" sz="4400" b="0" dirty="0"/>
              <a:t> </a:t>
            </a:r>
            <a:r>
              <a:rPr lang="en-US" sz="4400" b="0" dirty="0">
                <a:solidFill>
                  <a:schemeClr val="bg1"/>
                </a:solidFill>
              </a:rPr>
              <a:t>Health </a:t>
            </a:r>
            <a:r>
              <a:rPr lang="en-US" dirty="0">
                <a:solidFill>
                  <a:schemeClr val="bg1"/>
                </a:solidFill>
              </a:rPr>
              <a:t>Insurance </a:t>
            </a:r>
            <a:r>
              <a:rPr lang="en-US" sz="4400" b="0" dirty="0">
                <a:solidFill>
                  <a:schemeClr val="bg1"/>
                </a:solidFill>
              </a:rPr>
              <a:t>Plan Terms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686800" cy="4191000"/>
          </a:xfrm>
        </p:spPr>
        <p:txBody>
          <a:bodyPr/>
          <a:lstStyle/>
          <a:p>
            <a:pPr marL="457200" lvl="1" indent="0">
              <a:lnSpc>
                <a:spcPct val="90000"/>
              </a:lnSpc>
              <a:buNone/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800" dirty="0"/>
              <a:t>What is a “Maximum Out-of-Pocket”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 Maximum amount you pay, then the plan pays 100%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sz="2800" dirty="0"/>
              <a:t>What is a “Plan Maximum”?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Total amount plan pays on your behalf.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012607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524000"/>
          </a:xfrm>
          <a:solidFill>
            <a:schemeClr val="tx2"/>
          </a:solidFill>
        </p:spPr>
        <p:txBody>
          <a:bodyPr/>
          <a:lstStyle/>
          <a:p>
            <a:pPr algn="l"/>
            <a:r>
              <a:rPr lang="en-US" sz="4400" b="0" dirty="0"/>
              <a:t> </a:t>
            </a:r>
            <a:r>
              <a:rPr lang="en-US" sz="4400" b="0" dirty="0">
                <a:solidFill>
                  <a:schemeClr val="bg1"/>
                </a:solidFill>
              </a:rPr>
              <a:t>Medicare Preventive Services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534400" cy="4114800"/>
          </a:xfrm>
        </p:spPr>
        <p:txBody>
          <a:bodyPr>
            <a:noAutofit/>
          </a:bodyPr>
          <a:lstStyle/>
          <a:p>
            <a:r>
              <a:rPr lang="en-US" sz="2600" dirty="0"/>
              <a:t>Annual Wellness Exam </a:t>
            </a:r>
          </a:p>
          <a:p>
            <a:r>
              <a:rPr lang="en-US" sz="2600" dirty="0"/>
              <a:t>Cardiovascular Screening</a:t>
            </a:r>
          </a:p>
          <a:p>
            <a:r>
              <a:rPr lang="en-US" sz="2600" dirty="0"/>
              <a:t>Cancer Screenings</a:t>
            </a:r>
          </a:p>
          <a:p>
            <a:r>
              <a:rPr lang="en-US" sz="2600" dirty="0"/>
              <a:t>Flu Shots </a:t>
            </a:r>
          </a:p>
          <a:p>
            <a:r>
              <a:rPr lang="en-US" sz="2600" dirty="0"/>
              <a:t>Bone Mass Measurements</a:t>
            </a:r>
          </a:p>
          <a:p>
            <a:r>
              <a:rPr lang="en-US" sz="2600" dirty="0"/>
              <a:t>Diabetes Screening</a:t>
            </a:r>
          </a:p>
          <a:p>
            <a:r>
              <a:rPr lang="en-US" sz="2600" dirty="0"/>
              <a:t>Glaucoma Tests</a:t>
            </a:r>
          </a:p>
          <a:p>
            <a:pPr marL="0" indent="0">
              <a:buNone/>
            </a:pPr>
            <a:r>
              <a:rPr lang="en-US" sz="2600" dirty="0"/>
              <a:t>  For more information go to </a:t>
            </a:r>
            <a:r>
              <a:rPr lang="en-US" sz="2600" dirty="0">
                <a:hlinkClick r:id="rId2"/>
              </a:rPr>
              <a:t>www.medicare.gov</a:t>
            </a:r>
            <a:r>
              <a:rPr lang="en-US" sz="2600" dirty="0"/>
              <a:t> or visit</a:t>
            </a:r>
          </a:p>
          <a:p>
            <a:pPr marL="0" indent="0" algn="ctr">
              <a:buNone/>
            </a:pPr>
            <a:r>
              <a:rPr lang="en-US" sz="1400" dirty="0">
                <a:hlinkClick r:id="rId3"/>
              </a:rPr>
              <a:t>https://www.medicare.gov/coverage/preventive-and-screening-services.html</a:t>
            </a:r>
            <a:r>
              <a:rPr lang="en-US" sz="1400" dirty="0"/>
              <a:t> </a:t>
            </a:r>
          </a:p>
          <a:p>
            <a:pPr marL="0" indent="0">
              <a:buNone/>
            </a:pPr>
            <a:endParaRPr lang="en-US" sz="1000" dirty="0"/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998911433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88751" y="1730038"/>
            <a:ext cx="899160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dirty="0">
                <a:latin typeface="+mn-lt"/>
              </a:rPr>
              <a:t>				</a:t>
            </a:r>
            <a:r>
              <a:rPr lang="en-US" b="1" u="sng" dirty="0">
                <a:latin typeface="+mn-lt"/>
              </a:rPr>
              <a:t>2024 Plan Year</a:t>
            </a:r>
            <a:r>
              <a:rPr lang="en-US" b="1" dirty="0">
                <a:latin typeface="+mn-lt"/>
              </a:rPr>
              <a:t>	  </a:t>
            </a:r>
            <a:r>
              <a:rPr lang="en-US" dirty="0">
                <a:latin typeface="+mn-lt"/>
              </a:rPr>
              <a:t>		     	 	  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latin typeface="+mn-lt"/>
              </a:rPr>
              <a:t>Deductible</a:t>
            </a:r>
            <a:r>
              <a:rPr lang="en-US" dirty="0">
                <a:latin typeface="+mn-lt"/>
              </a:rPr>
              <a:t>		 	$240 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dirty="0">
                <a:latin typeface="+mn-lt"/>
              </a:rPr>
              <a:t>		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latin typeface="+mn-lt"/>
              </a:rPr>
              <a:t>Coinsurance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	</a:t>
            </a:r>
            <a:r>
              <a:rPr lang="en-US" dirty="0">
                <a:latin typeface="+mn-lt"/>
              </a:rPr>
              <a:t>  	 	20% to $400 then 4% to $1,250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dirty="0">
                <a:latin typeface="+mn-lt"/>
              </a:rPr>
              <a:t>		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latin typeface="+mn-lt"/>
              </a:rPr>
              <a:t>Out-of-Pocket			</a:t>
            </a:r>
            <a:r>
              <a:rPr lang="en-US" dirty="0">
                <a:latin typeface="+mn-lt"/>
              </a:rPr>
              <a:t>$1,250	      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latin typeface="+mn-lt"/>
              </a:rPr>
              <a:t>Maximum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b="1" dirty="0">
              <a:latin typeface="+mn-lt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latin typeface="+mn-lt"/>
              </a:rPr>
              <a:t>Annual Plan 			 Unlimited	</a:t>
            </a:r>
            <a:endParaRPr lang="en-US" dirty="0">
              <a:latin typeface="+mn-lt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latin typeface="+mn-lt"/>
              </a:rPr>
              <a:t>Maximum			  </a:t>
            </a:r>
            <a:r>
              <a:rPr lang="en-US" dirty="0">
                <a:latin typeface="+mn-lt"/>
              </a:rPr>
              <a:t>	</a:t>
            </a:r>
            <a:endParaRPr lang="en-US" b="1" dirty="0">
              <a:latin typeface="+mn-lt"/>
            </a:endParaRP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/>
        </p:spPr>
        <p:txBody>
          <a:bodyPr anchor="ctr"/>
          <a:lstStyle/>
          <a:p>
            <a:r>
              <a:rPr lang="en-US" sz="4400" dirty="0">
                <a:solidFill>
                  <a:schemeClr val="bg1"/>
                </a:solidFill>
              </a:rPr>
              <a:t> 2024 DePauw Medicare Plan Info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690428"/>
      </p:ext>
    </p:extLst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228600" y="1582102"/>
            <a:ext cx="8763000" cy="363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2800" b="1" dirty="0">
                <a:latin typeface="+mn-lt"/>
              </a:rPr>
              <a:t>Medicare Part A Services - Hospitalization	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dirty="0">
                <a:latin typeface="+mn-lt"/>
              </a:rPr>
              <a:t>	  					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latin typeface="+mn-lt"/>
              </a:rPr>
              <a:t>FIRST 60 Days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u="sng" dirty="0">
                <a:latin typeface="+mn-lt"/>
              </a:rPr>
              <a:t>Medicare Pays</a:t>
            </a:r>
            <a:r>
              <a:rPr lang="en-US" dirty="0">
                <a:latin typeface="+mn-lt"/>
              </a:rPr>
              <a:t>			</a:t>
            </a:r>
            <a:r>
              <a:rPr lang="en-US" u="sng" dirty="0">
                <a:latin typeface="+mn-lt"/>
              </a:rPr>
              <a:t>Plan Pays</a:t>
            </a:r>
            <a:r>
              <a:rPr lang="en-US" dirty="0">
                <a:latin typeface="+mn-lt"/>
              </a:rPr>
              <a:t>			</a:t>
            </a:r>
            <a:r>
              <a:rPr lang="en-US" u="sng" dirty="0">
                <a:latin typeface="+mn-lt"/>
              </a:rPr>
              <a:t>You Pay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dirty="0">
                <a:latin typeface="+mn-lt"/>
              </a:rPr>
              <a:t>All but $1,632		   	  $1,632		                $0	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dirty="0">
              <a:latin typeface="+mn-lt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latin typeface="+mn-lt"/>
              </a:rPr>
              <a:t>DAYS 61-90</a:t>
            </a:r>
            <a:r>
              <a:rPr lang="en-US" dirty="0">
                <a:latin typeface="+mn-lt"/>
              </a:rPr>
              <a:t>	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u="sng" dirty="0">
                <a:latin typeface="+mn-lt"/>
              </a:rPr>
              <a:t>Medicare Pays</a:t>
            </a:r>
            <a:r>
              <a:rPr lang="en-US" dirty="0">
                <a:latin typeface="+mn-lt"/>
              </a:rPr>
              <a:t>			</a:t>
            </a:r>
            <a:r>
              <a:rPr lang="en-US" u="sng" dirty="0">
                <a:latin typeface="+mn-lt"/>
              </a:rPr>
              <a:t>Plan Pays</a:t>
            </a:r>
            <a:r>
              <a:rPr lang="en-US" dirty="0">
                <a:latin typeface="+mn-lt"/>
              </a:rPr>
              <a:t>			</a:t>
            </a:r>
            <a:r>
              <a:rPr lang="en-US" u="sng" dirty="0">
                <a:latin typeface="+mn-lt"/>
              </a:rPr>
              <a:t>You Pay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dirty="0">
                <a:latin typeface="+mn-lt"/>
              </a:rPr>
              <a:t>All but $408/day	    	 $408/day	  	                 $0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latin typeface="+mn-lt"/>
              </a:rPr>
              <a:t>	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/>
        </p:spPr>
        <p:txBody>
          <a:bodyPr anchor="ctr"/>
          <a:lstStyle/>
          <a:p>
            <a:r>
              <a:rPr lang="en-US" sz="4400" dirty="0">
                <a:solidFill>
                  <a:schemeClr val="bg1"/>
                </a:solidFill>
              </a:rPr>
              <a:t> 2024 DePauw Hospital Benefits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16096"/>
      </p:ext>
    </p:extLst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28601" y="1524000"/>
            <a:ext cx="8763000" cy="4572000"/>
          </a:xfrm>
        </p:spPr>
        <p:txBody>
          <a:bodyPr>
            <a:norm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sz="2800" b="1" dirty="0"/>
              <a:t>Medicare Part A Services – Hospitalization </a:t>
            </a:r>
            <a:r>
              <a:rPr lang="en-US" sz="2800" dirty="0"/>
              <a:t>		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endParaRPr lang="en-US" sz="2800" dirty="0"/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sz="2400" b="1" dirty="0"/>
              <a:t>DAYS 91-150: 60 Lifetime Reserve Days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sz="2400" u="sng" dirty="0"/>
              <a:t>Medicare Pays</a:t>
            </a:r>
            <a:r>
              <a:rPr lang="en-US" sz="2400" dirty="0"/>
              <a:t>		 	</a:t>
            </a:r>
            <a:r>
              <a:rPr lang="en-US" sz="2400" u="sng" dirty="0"/>
              <a:t>Plan Pays</a:t>
            </a:r>
            <a:r>
              <a:rPr lang="en-US" sz="2400" dirty="0"/>
              <a:t>			</a:t>
            </a:r>
            <a:r>
              <a:rPr lang="en-US" sz="2400" u="sng" dirty="0"/>
              <a:t>You Pay</a:t>
            </a:r>
            <a:endParaRPr lang="en-US" sz="2400" dirty="0"/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sz="2400" dirty="0"/>
              <a:t>All but $816/day	    	$816/day		                $0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endParaRPr lang="en-US" sz="2400" dirty="0"/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sz="2400" b="1" dirty="0"/>
              <a:t>Extra 365 DAYS – After Reserve Days are used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sz="2400" u="sng" dirty="0"/>
              <a:t>Medicare Pays</a:t>
            </a:r>
            <a:r>
              <a:rPr lang="en-US" sz="2400" dirty="0"/>
              <a:t>			</a:t>
            </a:r>
            <a:r>
              <a:rPr lang="en-US" sz="2400" u="sng" dirty="0"/>
              <a:t>Plan Pays</a:t>
            </a:r>
            <a:r>
              <a:rPr lang="en-US" sz="2400" dirty="0"/>
              <a:t>			</a:t>
            </a:r>
            <a:r>
              <a:rPr lang="en-US" sz="2400" u="sng" dirty="0"/>
              <a:t>You Pay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sz="2400" dirty="0"/>
              <a:t>$0			  		All Costs		                 $0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endParaRPr lang="en-US" sz="2400" dirty="0"/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endParaRPr lang="en-US" sz="2400" dirty="0"/>
          </a:p>
        </p:txBody>
      </p:sp>
      <p:sp>
        <p:nvSpPr>
          <p:cNvPr id="16387" name="Rectangle 1028"/>
          <p:cNvSpPr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/>
        </p:spPr>
        <p:txBody>
          <a:bodyPr anchor="ctr"/>
          <a:lstStyle/>
          <a:p>
            <a:r>
              <a:rPr lang="en-US" sz="4400" dirty="0">
                <a:solidFill>
                  <a:schemeClr val="bg1"/>
                </a:solidFill>
                <a:latin typeface="+mj-lt"/>
              </a:rPr>
              <a:t> 2024 DePauw Hospital Benefits</a:t>
            </a:r>
            <a:endParaRPr lang="en-US" sz="2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61565196"/>
      </p:ext>
    </p:extLst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763000" cy="3962400"/>
          </a:xfrm>
        </p:spPr>
        <p:txBody>
          <a:bodyPr>
            <a:no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sz="2800" b="1" dirty="0"/>
              <a:t>Medicare Part A Services – Skilled Nursing Facility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endParaRPr lang="en-US" sz="2800" dirty="0"/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sz="2400" b="1" dirty="0"/>
              <a:t>FIRST 20 Days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sz="2400" u="sng" dirty="0"/>
              <a:t>Medicare Pays</a:t>
            </a:r>
            <a:r>
              <a:rPr lang="en-US" sz="2400" dirty="0"/>
              <a:t>	 		</a:t>
            </a:r>
            <a:r>
              <a:rPr lang="en-US" sz="2400" u="sng" dirty="0"/>
              <a:t>Plan Pays</a:t>
            </a:r>
            <a:r>
              <a:rPr lang="en-US" sz="2400" dirty="0"/>
              <a:t>			</a:t>
            </a:r>
            <a:r>
              <a:rPr lang="en-US" sz="2400" u="sng" dirty="0"/>
              <a:t>You Pay</a:t>
            </a:r>
            <a:endParaRPr lang="en-US" sz="2400" dirty="0"/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sz="2400" dirty="0"/>
              <a:t>All approved amounts		      $0			                  $0              	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sz="2400" dirty="0"/>
              <a:t>   	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sz="2400" b="1" dirty="0"/>
              <a:t>DAYS 21-100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sz="2400" u="sng" dirty="0"/>
              <a:t>Medicare Pays</a:t>
            </a:r>
            <a:r>
              <a:rPr lang="en-US" sz="2400" dirty="0"/>
              <a:t>	 		</a:t>
            </a:r>
            <a:r>
              <a:rPr lang="en-US" sz="2400" u="sng" dirty="0"/>
              <a:t>Plan Pay</a:t>
            </a:r>
            <a:r>
              <a:rPr lang="en-US" sz="2400" dirty="0"/>
              <a:t>s			</a:t>
            </a:r>
            <a:r>
              <a:rPr lang="en-US" sz="2400" u="sng" dirty="0"/>
              <a:t>You Pay</a:t>
            </a:r>
            <a:endParaRPr lang="en-US" sz="2400" dirty="0"/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sz="2400" dirty="0"/>
              <a:t>All but $204/day	           $204/day		                  $0	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endParaRPr lang="en-US" sz="2800" dirty="0"/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sz="2800" b="1" dirty="0"/>
              <a:t>	  	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/>
        </p:spPr>
        <p:txBody>
          <a:bodyPr anchor="ctr"/>
          <a:lstStyle/>
          <a:p>
            <a:r>
              <a:rPr lang="en-US" sz="4400" dirty="0">
                <a:solidFill>
                  <a:schemeClr val="bg1"/>
                </a:solidFill>
                <a:latin typeface="+mj-lt"/>
              </a:rPr>
              <a:t> 2024 DePauw Skilled Nursing Benefits</a:t>
            </a:r>
          </a:p>
        </p:txBody>
      </p:sp>
    </p:spTree>
    <p:extLst>
      <p:ext uri="{BB962C8B-B14F-4D97-AF65-F5344CB8AC3E}">
        <p14:creationId xmlns:p14="http://schemas.microsoft.com/office/powerpoint/2010/main" val="3279951410"/>
      </p:ext>
    </p:extLst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763000" cy="4114800"/>
          </a:xfrm>
        </p:spPr>
        <p:txBody>
          <a:bodyPr>
            <a:norm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sz="2800" b="1" dirty="0"/>
              <a:t>Medicare Part B Services – Example Services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endParaRPr lang="en-US" sz="2800" dirty="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2800" dirty="0"/>
              <a:t>Physician Services (Primary, Specialist, etc..)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2800" dirty="0"/>
              <a:t>Physical and Speech Therapy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2800" dirty="0"/>
              <a:t>Inpatient and Outpatient Medical and Surgical Services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2800" dirty="0"/>
              <a:t>Laboratory Services (Blood Tests)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2800" dirty="0"/>
              <a:t>Diagnostic Tests and X-rays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2800" dirty="0"/>
              <a:t>Home Health Care – (Skilled care)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2800" dirty="0"/>
              <a:t>Durable Medical Equipment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endParaRPr lang="en-US" sz="2800" dirty="0"/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endParaRPr lang="en-US" sz="2800" dirty="0"/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endParaRPr lang="en-US" sz="2800" dirty="0"/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endParaRPr lang="en-US" sz="2800" dirty="0"/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/>
        </p:spPr>
        <p:txBody>
          <a:bodyPr anchor="ctr"/>
          <a:lstStyle/>
          <a:p>
            <a:r>
              <a:rPr lang="en-US" sz="4400" dirty="0">
                <a:solidFill>
                  <a:schemeClr val="bg1"/>
                </a:solidFill>
                <a:latin typeface="+mj-lt"/>
              </a:rPr>
              <a:t> 2024 DePauw Medical Benefits</a:t>
            </a:r>
          </a:p>
        </p:txBody>
      </p:sp>
    </p:spTree>
    <p:extLst>
      <p:ext uri="{BB962C8B-B14F-4D97-AF65-F5344CB8AC3E}">
        <p14:creationId xmlns:p14="http://schemas.microsoft.com/office/powerpoint/2010/main" val="2803062252"/>
      </p:ext>
    </p:extLst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0500" y="1447800"/>
            <a:ext cx="8763000" cy="4800600"/>
          </a:xfrm>
        </p:spPr>
        <p:txBody>
          <a:bodyPr>
            <a:no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sz="2800" b="1" dirty="0"/>
              <a:t>Medicare Part B Services – “Medical Services”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endParaRPr lang="en-US" sz="1000" dirty="0"/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sz="2400" dirty="0"/>
              <a:t>$240 Part B Deductible (Once per calendar year)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sz="2400" u="sng" dirty="0"/>
              <a:t>Medicare Pays</a:t>
            </a:r>
            <a:r>
              <a:rPr lang="en-US" sz="2400" dirty="0"/>
              <a:t>	 	         </a:t>
            </a:r>
            <a:r>
              <a:rPr lang="en-US" sz="2400" u="sng" dirty="0"/>
              <a:t>	Plan Pays</a:t>
            </a:r>
            <a:r>
              <a:rPr lang="en-US" sz="2400" dirty="0"/>
              <a:t>		    </a:t>
            </a:r>
            <a:r>
              <a:rPr lang="en-US" sz="2400" u="sng" dirty="0"/>
              <a:t>You Pay</a:t>
            </a:r>
            <a:r>
              <a:rPr lang="en-US" sz="2400" dirty="0"/>
              <a:t>	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sz="2400" dirty="0"/>
              <a:t>	   $0			                  $0 			     $240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endParaRPr lang="en-US" sz="1200" dirty="0"/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sz="2400" b="1" dirty="0"/>
              <a:t>Remaining Part B Amounts: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sz="2400" dirty="0"/>
              <a:t>Medicare pays 80% of all Part B services, your plan pays the 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sz="2400" dirty="0"/>
              <a:t>difference after YOU PAY: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endParaRPr lang="en-US" sz="1200" dirty="0"/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sz="2400" u="sng" dirty="0"/>
              <a:t>Medicare Pays</a:t>
            </a:r>
            <a:r>
              <a:rPr lang="en-US" sz="2400" dirty="0"/>
              <a:t>		              </a:t>
            </a:r>
            <a:r>
              <a:rPr lang="en-US" sz="2400" u="sng" dirty="0"/>
              <a:t>Plan Pays</a:t>
            </a:r>
            <a:r>
              <a:rPr lang="en-US" sz="2400" dirty="0"/>
              <a:t>		   </a:t>
            </a:r>
            <a:r>
              <a:rPr lang="en-US" sz="2400" u="sng" dirty="0"/>
              <a:t>You Pay</a:t>
            </a:r>
            <a:r>
              <a:rPr lang="en-US" sz="2400" dirty="0"/>
              <a:t>	       </a:t>
            </a:r>
            <a:endParaRPr lang="en-US" sz="2400" u="sng" dirty="0"/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sz="2400" dirty="0"/>
              <a:t>         80%		          	       $0		            20% till $400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endParaRPr lang="en-US" sz="100" dirty="0"/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endParaRPr lang="en-US" sz="1000" dirty="0"/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sz="2400" dirty="0"/>
              <a:t>*(includes $240 deductible)			   	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endParaRPr lang="en-US" sz="2400" dirty="0"/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sz="2400" dirty="0"/>
              <a:t>	  				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endParaRPr lang="en-US" sz="2400" dirty="0"/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endParaRPr lang="en-US" sz="2400" dirty="0"/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endParaRPr lang="en-US" sz="2400" dirty="0"/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endParaRPr lang="en-US" sz="2400" dirty="0"/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endParaRPr lang="en-US" sz="2400" b="1" dirty="0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/>
        </p:spPr>
        <p:txBody>
          <a:bodyPr anchor="ctr"/>
          <a:lstStyle/>
          <a:p>
            <a:r>
              <a:rPr lang="en-US" sz="4400" dirty="0">
                <a:solidFill>
                  <a:schemeClr val="bg1"/>
                </a:solidFill>
                <a:latin typeface="+mj-lt"/>
              </a:rPr>
              <a:t> 2024 DePauw Medical Benefits</a:t>
            </a:r>
          </a:p>
        </p:txBody>
      </p:sp>
    </p:spTree>
    <p:extLst>
      <p:ext uri="{BB962C8B-B14F-4D97-AF65-F5344CB8AC3E}">
        <p14:creationId xmlns:p14="http://schemas.microsoft.com/office/powerpoint/2010/main" val="2989827200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0886" y="0"/>
            <a:ext cx="9144000" cy="1417638"/>
          </a:xfrm>
          <a:solidFill>
            <a:schemeClr val="tx2"/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Agenda for 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Introduction</a:t>
            </a:r>
          </a:p>
          <a:p>
            <a:r>
              <a:rPr lang="en-US" sz="2800" dirty="0"/>
              <a:t>About Amwins Group Benefits</a:t>
            </a:r>
          </a:p>
          <a:p>
            <a:r>
              <a:rPr lang="en-US" sz="2800" dirty="0"/>
              <a:t>Your 2024 Post-65 Retiree Medical Plan</a:t>
            </a:r>
          </a:p>
          <a:p>
            <a:r>
              <a:rPr lang="en-US" sz="2800" dirty="0"/>
              <a:t>Your 2024 Post-65 Retiree Rx Plan Options</a:t>
            </a:r>
          </a:p>
          <a:p>
            <a:r>
              <a:rPr lang="en-US" sz="2800" dirty="0"/>
              <a:t>Your Enrollment Form</a:t>
            </a:r>
          </a:p>
          <a:p>
            <a:r>
              <a:rPr lang="en-US" sz="2800" dirty="0"/>
              <a:t>Questions and Answers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DePauw University Retiree Health Care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8930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763000" cy="4800600"/>
          </a:xfrm>
        </p:spPr>
        <p:txBody>
          <a:bodyPr>
            <a:no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sz="2800" b="1" dirty="0"/>
              <a:t>Medicare Part B Services – “Medical Services”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endParaRPr lang="en-US" sz="1000" dirty="0"/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endParaRPr lang="en-US" sz="1200" dirty="0"/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endParaRPr lang="en-US" sz="2400" dirty="0"/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sz="2400" u="sng" dirty="0"/>
              <a:t>Medicare Pays</a:t>
            </a:r>
            <a:r>
              <a:rPr lang="en-US" sz="2400" dirty="0"/>
              <a:t>		              </a:t>
            </a:r>
            <a:r>
              <a:rPr lang="en-US" sz="2400" u="sng" dirty="0"/>
              <a:t>Plan Pays</a:t>
            </a:r>
            <a:r>
              <a:rPr lang="en-US" sz="2400" dirty="0"/>
              <a:t>		   </a:t>
            </a:r>
            <a:r>
              <a:rPr lang="en-US" sz="2400" u="sng" dirty="0"/>
              <a:t>You Pay</a:t>
            </a:r>
            <a:r>
              <a:rPr lang="en-US" sz="2400" dirty="0"/>
              <a:t>	       </a:t>
            </a:r>
            <a:endParaRPr lang="en-US" sz="2400" u="sng" dirty="0"/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sz="2400" dirty="0"/>
              <a:t>         80%		          	     16%		           4% till $1,250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endParaRPr lang="en-US" sz="1000" dirty="0"/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endParaRPr lang="en-US" sz="1000" dirty="0"/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sz="2400" dirty="0"/>
              <a:t>*(includes $240 deductible)			   	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endParaRPr lang="en-US" sz="2400" dirty="0"/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sz="2400" dirty="0"/>
              <a:t>	  				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endParaRPr lang="en-US" sz="2400" dirty="0"/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endParaRPr lang="en-US" sz="2400" dirty="0"/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endParaRPr lang="en-US" sz="2400" dirty="0"/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endParaRPr lang="en-US" sz="2400" dirty="0"/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endParaRPr lang="en-US" sz="2400" b="1" dirty="0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/>
        </p:spPr>
        <p:txBody>
          <a:bodyPr anchor="ctr"/>
          <a:lstStyle/>
          <a:p>
            <a:r>
              <a:rPr lang="en-US" sz="4400" dirty="0">
                <a:solidFill>
                  <a:schemeClr val="bg1"/>
                </a:solidFill>
                <a:latin typeface="+mj-lt"/>
              </a:rPr>
              <a:t> 2024 DePauw Medical Benefits</a:t>
            </a:r>
          </a:p>
        </p:txBody>
      </p:sp>
    </p:spTree>
    <p:extLst>
      <p:ext uri="{BB962C8B-B14F-4D97-AF65-F5344CB8AC3E}">
        <p14:creationId xmlns:p14="http://schemas.microsoft.com/office/powerpoint/2010/main" val="430543107"/>
      </p:ext>
    </p:extLst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tx2"/>
          </a:solidFill>
        </p:spPr>
        <p:txBody>
          <a:bodyPr>
            <a:normAutofit/>
          </a:bodyPr>
          <a:lstStyle/>
          <a:p>
            <a:pPr algn="l"/>
            <a:r>
              <a:rPr lang="en-US" dirty="0"/>
              <a:t>   </a:t>
            </a:r>
            <a:r>
              <a:rPr lang="en-US" dirty="0">
                <a:solidFill>
                  <a:schemeClr val="bg1"/>
                </a:solidFill>
              </a:rPr>
              <a:t>“The Golden Rule”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610600" cy="4191000"/>
          </a:xfrm>
        </p:spPr>
        <p:txBody>
          <a:bodyPr>
            <a:normAutofit/>
          </a:bodyPr>
          <a:lstStyle/>
          <a:p>
            <a:r>
              <a:rPr lang="en-US" sz="2800" dirty="0"/>
              <a:t>If Medicare covers a benefit or service, then the DePauw Medicare plan will also cover the benefit or service.</a:t>
            </a:r>
          </a:p>
          <a:p>
            <a:r>
              <a:rPr lang="en-US" sz="2800" dirty="0"/>
              <a:t>If Medicare </a:t>
            </a:r>
            <a:r>
              <a:rPr lang="en-US" sz="2800" u="sng" dirty="0"/>
              <a:t>does not</a:t>
            </a:r>
            <a:r>
              <a:rPr lang="en-US" sz="2800" dirty="0"/>
              <a:t> cover a benefit or service, then the DePauw Medicare plan </a:t>
            </a:r>
            <a:r>
              <a:rPr lang="en-US" sz="2800" u="sng" dirty="0"/>
              <a:t>will not</a:t>
            </a:r>
            <a:r>
              <a:rPr lang="en-US" sz="2800" dirty="0"/>
              <a:t> cover the benefit or service.</a:t>
            </a:r>
          </a:p>
          <a:p>
            <a:r>
              <a:rPr lang="en-US" sz="2800" dirty="0"/>
              <a:t>Medicare covers anything that is “medically necessary”.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2400" dirty="0"/>
              <a:t>Note: The Shingles Vaccine is covered by the Prescription Drug Plan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30037625"/>
      </p:ext>
    </p:extLst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839200" cy="4648200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buFontTx/>
              <a:buNone/>
            </a:pPr>
            <a:endParaRPr lang="en-US" dirty="0"/>
          </a:p>
          <a:p>
            <a:pPr algn="ctr">
              <a:spcBef>
                <a:spcPts val="0"/>
              </a:spcBef>
              <a:buFontTx/>
              <a:buNone/>
            </a:pPr>
            <a:r>
              <a:rPr lang="en-US" dirty="0"/>
              <a:t>Medicare Pays $0 outside </a:t>
            </a:r>
          </a:p>
          <a:p>
            <a:pPr algn="ctr">
              <a:spcBef>
                <a:spcPts val="0"/>
              </a:spcBef>
              <a:buFontTx/>
              <a:buNone/>
            </a:pPr>
            <a:r>
              <a:rPr lang="en-US" dirty="0"/>
              <a:t>the USA or US Territories!</a:t>
            </a:r>
          </a:p>
          <a:p>
            <a:pPr algn="ctr">
              <a:spcBef>
                <a:spcPts val="0"/>
              </a:spcBef>
              <a:buFontTx/>
              <a:buNone/>
            </a:pPr>
            <a:endParaRPr lang="en-US" dirty="0"/>
          </a:p>
          <a:p>
            <a:pPr algn="ctr">
              <a:spcBef>
                <a:spcPts val="0"/>
              </a:spcBef>
              <a:buFontTx/>
              <a:buNone/>
            </a:pPr>
            <a:r>
              <a:rPr lang="en-US" dirty="0"/>
              <a:t>(Medicare covers US Territories:</a:t>
            </a:r>
          </a:p>
          <a:p>
            <a:pPr algn="ctr">
              <a:spcBef>
                <a:spcPts val="0"/>
              </a:spcBef>
              <a:buFontTx/>
              <a:buNone/>
            </a:pPr>
            <a:r>
              <a:rPr lang="en-US" dirty="0"/>
              <a:t>Puerto Rico, Guam, US Virgin Islands,</a:t>
            </a:r>
          </a:p>
          <a:p>
            <a:pPr algn="ctr">
              <a:spcBef>
                <a:spcPts val="0"/>
              </a:spcBef>
              <a:buFontTx/>
              <a:buNone/>
            </a:pPr>
            <a:r>
              <a:rPr lang="en-US" dirty="0"/>
              <a:t>Northern Mariana Islands, and American Samoa)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/>
        </p:spPr>
        <p:txBody>
          <a:bodyPr anchor="ctr"/>
          <a:lstStyle/>
          <a:p>
            <a:r>
              <a:rPr lang="en-US" sz="4400" dirty="0">
                <a:solidFill>
                  <a:schemeClr val="bg1"/>
                </a:solidFill>
                <a:latin typeface="+mj-lt"/>
              </a:rPr>
              <a:t> 2024 DePauw Foreign Travel Benefit</a:t>
            </a:r>
          </a:p>
        </p:txBody>
      </p:sp>
    </p:spTree>
    <p:extLst>
      <p:ext uri="{BB962C8B-B14F-4D97-AF65-F5344CB8AC3E}">
        <p14:creationId xmlns:p14="http://schemas.microsoft.com/office/powerpoint/2010/main" val="1811111770"/>
      </p:ext>
    </p:extLst>
  </p:cSld>
  <p:clrMapOvr>
    <a:masterClrMapping/>
  </p:clrMapOvr>
  <p:transition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839200" cy="4648200"/>
          </a:xfrm>
        </p:spPr>
        <p:txBody>
          <a:bodyPr>
            <a:norm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sz="2800" b="1" dirty="0"/>
              <a:t>Foreign Travel Medical Coverage 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endParaRPr lang="en-US" sz="2400" dirty="0"/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sz="2400" dirty="0"/>
              <a:t>FOREIGN TRAVEL $250 DEDUCTIBLE 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sz="2400" u="sng" dirty="0"/>
              <a:t>Medicare Pays</a:t>
            </a:r>
            <a:r>
              <a:rPr lang="en-US" sz="2400" dirty="0"/>
              <a:t>			</a:t>
            </a:r>
            <a:r>
              <a:rPr lang="en-US" sz="2400" u="sng" dirty="0"/>
              <a:t>Plan Pays</a:t>
            </a:r>
            <a:r>
              <a:rPr lang="en-US" sz="2400" dirty="0"/>
              <a:t>		             </a:t>
            </a:r>
            <a:r>
              <a:rPr lang="en-US" sz="2400" u="sng" dirty="0"/>
              <a:t>You Pay</a:t>
            </a:r>
            <a:r>
              <a:rPr lang="en-US" sz="2400" dirty="0"/>
              <a:t>	 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sz="2400" dirty="0"/>
              <a:t>$0			                     	      $0		 	                $250					   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endParaRPr lang="en-US" sz="1000" dirty="0"/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sz="2400" dirty="0"/>
              <a:t>REMAINDER OF CHARGES (after $250 deductible)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sz="2400" u="sng" dirty="0"/>
              <a:t>Medicare Pays</a:t>
            </a:r>
            <a:r>
              <a:rPr lang="en-US" sz="2400" dirty="0"/>
              <a:t> 		</a:t>
            </a:r>
            <a:r>
              <a:rPr lang="en-US" sz="2400" u="sng" dirty="0"/>
              <a:t>Plan Pays</a:t>
            </a:r>
            <a:r>
              <a:rPr lang="en-US" sz="2400" dirty="0"/>
              <a:t>			</a:t>
            </a:r>
            <a:r>
              <a:rPr lang="en-US" sz="2400" u="sng" dirty="0"/>
              <a:t>You Pay</a:t>
            </a:r>
            <a:endParaRPr lang="en-US" sz="2400" dirty="0"/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sz="2400" dirty="0"/>
              <a:t>$0				         	      80% 			   20%	   	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endParaRPr lang="en-US" sz="1600" dirty="0"/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sz="2400" dirty="0"/>
              <a:t>Plan Maximum: PLAN PAYS UP TO $50,000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endParaRPr lang="en-US" b="1" dirty="0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/>
        </p:spPr>
        <p:txBody>
          <a:bodyPr anchor="ctr"/>
          <a:lstStyle/>
          <a:p>
            <a:r>
              <a:rPr lang="en-US" sz="4400" dirty="0">
                <a:solidFill>
                  <a:schemeClr val="bg1"/>
                </a:solidFill>
                <a:latin typeface="+mj-lt"/>
              </a:rPr>
              <a:t> 2024 DePauw Foreign Travel Benefit</a:t>
            </a:r>
          </a:p>
        </p:txBody>
      </p:sp>
    </p:spTree>
    <p:extLst>
      <p:ext uri="{BB962C8B-B14F-4D97-AF65-F5344CB8AC3E}">
        <p14:creationId xmlns:p14="http://schemas.microsoft.com/office/powerpoint/2010/main" val="1732197848"/>
      </p:ext>
    </p:extLst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/>
        </p:spPr>
        <p:txBody>
          <a:bodyPr anchor="ctr"/>
          <a:lstStyle/>
          <a:p>
            <a:r>
              <a:rPr lang="en-US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600" dirty="0">
                <a:solidFill>
                  <a:schemeClr val="bg1"/>
                </a:solidFill>
                <a:latin typeface="+mj-lt"/>
              </a:rPr>
              <a:t>2024 DePauw Low Rx Option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4339304"/>
              </p:ext>
            </p:extLst>
          </p:nvPr>
        </p:nvGraphicFramePr>
        <p:xfrm>
          <a:off x="514350" y="1371600"/>
          <a:ext cx="8172451" cy="41148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43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8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05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0679">
                <a:tc gridSpan="3">
                  <a:txBody>
                    <a:bodyPr/>
                    <a:lstStyle/>
                    <a:p>
                      <a:pPr marL="5715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Express Scripts Medicare Part D Plan</a:t>
                      </a:r>
                      <a:endParaRPr lang="en-US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9510">
                <a:tc>
                  <a:txBody>
                    <a:bodyPr/>
                    <a:lstStyle/>
                    <a:p>
                      <a:pPr marL="5715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Deductible:</a:t>
                      </a:r>
                      <a:endParaRPr lang="en-US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5715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$545</a:t>
                      </a:r>
                      <a:endParaRPr lang="en-US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0659">
                <a:tc>
                  <a:txBody>
                    <a:bodyPr/>
                    <a:lstStyle/>
                    <a:p>
                      <a:pPr marL="5715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Copay:</a:t>
                      </a:r>
                      <a:endParaRPr lang="en-US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5715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Retail (31 Days)</a:t>
                      </a:r>
                      <a:endParaRPr lang="en-US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5715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Mail Order (90 Days)</a:t>
                      </a:r>
                      <a:endParaRPr lang="en-US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659">
                <a:tc>
                  <a:txBody>
                    <a:bodyPr/>
                    <a:lstStyle/>
                    <a:p>
                      <a:pPr marL="5715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     Tier 1:  Preferred Generic</a:t>
                      </a:r>
                      <a:endParaRPr lang="en-US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5715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15%</a:t>
                      </a:r>
                      <a:endParaRPr lang="en-US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5715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10%</a:t>
                      </a:r>
                      <a:endParaRPr lang="en-US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0659">
                <a:tc>
                  <a:txBody>
                    <a:bodyPr/>
                    <a:lstStyle/>
                    <a:p>
                      <a:pPr marL="5715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    Tier 2:  Generic</a:t>
                      </a:r>
                      <a:endParaRPr lang="en-US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5715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15%</a:t>
                      </a:r>
                      <a:endParaRPr lang="en-US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5715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10%</a:t>
                      </a:r>
                      <a:endParaRPr lang="en-US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0659">
                <a:tc>
                  <a:txBody>
                    <a:bodyPr/>
                    <a:lstStyle/>
                    <a:p>
                      <a:pPr marL="5715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    Tier 3:  Preferred Brand</a:t>
                      </a:r>
                      <a:endParaRPr lang="en-US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5715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30%</a:t>
                      </a:r>
                      <a:endParaRPr lang="en-US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5715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25%</a:t>
                      </a:r>
                      <a:endParaRPr lang="en-US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0659">
                <a:tc>
                  <a:txBody>
                    <a:bodyPr/>
                    <a:lstStyle/>
                    <a:p>
                      <a:pPr marL="5715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    Tier 4:  Non-Preferred Brand</a:t>
                      </a:r>
                      <a:endParaRPr lang="en-US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5715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30%</a:t>
                      </a:r>
                      <a:endParaRPr lang="en-US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5715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30%</a:t>
                      </a:r>
                      <a:endParaRPr lang="en-US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0659">
                <a:tc>
                  <a:txBody>
                    <a:bodyPr/>
                    <a:lstStyle/>
                    <a:p>
                      <a:pPr marL="22860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Tier 5: Specialty</a:t>
                      </a:r>
                      <a:endParaRPr lang="en-US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5715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25%</a:t>
                      </a:r>
                      <a:endParaRPr lang="en-US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5715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25%</a:t>
                      </a:r>
                      <a:endParaRPr lang="en-US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0659">
                <a:tc>
                  <a:txBody>
                    <a:bodyPr/>
                    <a:lstStyle/>
                    <a:p>
                      <a:pPr marL="5715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Coverage in Gap :</a:t>
                      </a:r>
                      <a:endParaRPr lang="en-US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5715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You pay: 25% for Generics / 25% for Brands</a:t>
                      </a:r>
                      <a:endParaRPr lang="en-US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7163348"/>
      </p:ext>
    </p:extLst>
  </p:cSld>
  <p:clrMapOvr>
    <a:masterClrMapping/>
  </p:clrMapOvr>
  <p:transition spd="slow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0"/>
            <a:ext cx="9144000" cy="9906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/>
        </p:spPr>
        <p:txBody>
          <a:bodyPr anchor="ctr"/>
          <a:lstStyle/>
          <a:p>
            <a:r>
              <a:rPr lang="en-US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600" dirty="0">
                <a:solidFill>
                  <a:schemeClr val="bg1"/>
                </a:solidFill>
                <a:latin typeface="+mj-lt"/>
              </a:rPr>
              <a:t>2024 DePauw Rx Mid Option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9328973"/>
              </p:ext>
            </p:extLst>
          </p:nvPr>
        </p:nvGraphicFramePr>
        <p:xfrm>
          <a:off x="533400" y="1371601"/>
          <a:ext cx="8153400" cy="41148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374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17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42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0233">
                <a:tc gridSpan="3">
                  <a:txBody>
                    <a:bodyPr/>
                    <a:lstStyle/>
                    <a:p>
                      <a:pPr marL="5715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Express Scripts Medicare Part D Plan</a:t>
                      </a:r>
                      <a:endParaRPr lang="en-US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8997">
                <a:tc>
                  <a:txBody>
                    <a:bodyPr/>
                    <a:lstStyle/>
                    <a:p>
                      <a:pPr marL="5715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Deductible:</a:t>
                      </a:r>
                      <a:endParaRPr lang="en-US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5715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$100</a:t>
                      </a:r>
                      <a:endParaRPr lang="en-US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0107">
                <a:tc>
                  <a:txBody>
                    <a:bodyPr/>
                    <a:lstStyle/>
                    <a:p>
                      <a:pPr marL="5715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Copay:</a:t>
                      </a:r>
                      <a:endParaRPr lang="en-US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5715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Retail (31 Days)</a:t>
                      </a:r>
                      <a:endParaRPr lang="en-US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5715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Mail Order (90 Days)</a:t>
                      </a:r>
                      <a:endParaRPr lang="en-US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107">
                <a:tc>
                  <a:txBody>
                    <a:bodyPr/>
                    <a:lstStyle/>
                    <a:p>
                      <a:pPr marL="5715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     Tier 1:  Preferred Generic</a:t>
                      </a:r>
                      <a:endParaRPr lang="en-US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5715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15%</a:t>
                      </a:r>
                      <a:endParaRPr lang="en-US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5715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10%</a:t>
                      </a:r>
                      <a:endParaRPr lang="en-US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0107">
                <a:tc>
                  <a:txBody>
                    <a:bodyPr/>
                    <a:lstStyle/>
                    <a:p>
                      <a:pPr marL="5715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    Tier 2:  Generic</a:t>
                      </a:r>
                      <a:endParaRPr lang="en-US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5715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15%</a:t>
                      </a:r>
                      <a:endParaRPr lang="en-US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5715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10%</a:t>
                      </a:r>
                      <a:endParaRPr lang="en-US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0107">
                <a:tc>
                  <a:txBody>
                    <a:bodyPr/>
                    <a:lstStyle/>
                    <a:p>
                      <a:pPr marL="5715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    Tier 3:  Preferred Brand</a:t>
                      </a:r>
                      <a:endParaRPr lang="en-US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5715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30%</a:t>
                      </a:r>
                      <a:endParaRPr lang="en-US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5715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25%</a:t>
                      </a:r>
                      <a:endParaRPr lang="en-US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0107">
                <a:tc>
                  <a:txBody>
                    <a:bodyPr/>
                    <a:lstStyle/>
                    <a:p>
                      <a:pPr marL="5715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    Tier 4:  Non-Preferred Brand</a:t>
                      </a:r>
                      <a:endParaRPr lang="en-US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5715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50%</a:t>
                      </a:r>
                      <a:endParaRPr lang="en-US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5715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50%</a:t>
                      </a:r>
                      <a:endParaRPr lang="en-US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4930">
                <a:tc>
                  <a:txBody>
                    <a:bodyPr/>
                    <a:lstStyle/>
                    <a:p>
                      <a:pPr marL="22860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Tier 5: Specialty</a:t>
                      </a:r>
                      <a:endParaRPr lang="en-US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5715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25%</a:t>
                      </a:r>
                      <a:endParaRPr lang="en-US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5715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25%</a:t>
                      </a:r>
                      <a:endParaRPr lang="en-US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0107">
                <a:tc>
                  <a:txBody>
                    <a:bodyPr/>
                    <a:lstStyle/>
                    <a:p>
                      <a:pPr marL="5715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Coverage in Gap :</a:t>
                      </a:r>
                      <a:endParaRPr lang="en-US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5715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Covered the Same for Generic Drugs Only. You pay 25% for Brands</a:t>
                      </a:r>
                      <a:endParaRPr lang="en-US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443843"/>
      </p:ext>
    </p:extLst>
  </p:cSld>
  <p:clrMapOvr>
    <a:masterClrMapping/>
  </p:clrMapOvr>
  <p:transition spd="slow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0"/>
            <a:ext cx="9144000" cy="9906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/>
        </p:spPr>
        <p:txBody>
          <a:bodyPr anchor="ctr"/>
          <a:lstStyle/>
          <a:p>
            <a:r>
              <a:rPr lang="en-US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600" dirty="0">
                <a:solidFill>
                  <a:schemeClr val="bg1"/>
                </a:solidFill>
                <a:latin typeface="+mj-lt"/>
              </a:rPr>
              <a:t>2024 DePauw Rx High Option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8801678"/>
              </p:ext>
            </p:extLst>
          </p:nvPr>
        </p:nvGraphicFramePr>
        <p:xfrm>
          <a:off x="533400" y="1371600"/>
          <a:ext cx="8153400" cy="41148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374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1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42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0678">
                <a:tc gridSpan="3">
                  <a:txBody>
                    <a:bodyPr/>
                    <a:lstStyle/>
                    <a:p>
                      <a:pPr marL="5715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Express Scripts Medicare Part D Plan</a:t>
                      </a:r>
                      <a:endParaRPr lang="en-US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9512">
                <a:tc>
                  <a:txBody>
                    <a:bodyPr/>
                    <a:lstStyle/>
                    <a:p>
                      <a:pPr marL="5715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Deductible:</a:t>
                      </a:r>
                      <a:endParaRPr lang="en-US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5715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$100</a:t>
                      </a:r>
                      <a:endParaRPr lang="en-US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0659">
                <a:tc>
                  <a:txBody>
                    <a:bodyPr/>
                    <a:lstStyle/>
                    <a:p>
                      <a:pPr marL="5715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Copay:</a:t>
                      </a:r>
                      <a:endParaRPr lang="en-US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5715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Retail (31 Days)</a:t>
                      </a:r>
                      <a:endParaRPr lang="en-US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5715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Mail Order (90 Days)</a:t>
                      </a:r>
                      <a:endParaRPr lang="en-US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659">
                <a:tc>
                  <a:txBody>
                    <a:bodyPr/>
                    <a:lstStyle/>
                    <a:p>
                      <a:pPr marL="5715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     Tier 1:  Preferred Generic</a:t>
                      </a:r>
                      <a:endParaRPr lang="en-US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5715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15%</a:t>
                      </a:r>
                      <a:endParaRPr lang="en-US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5715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10%</a:t>
                      </a:r>
                      <a:endParaRPr lang="en-US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0659">
                <a:tc>
                  <a:txBody>
                    <a:bodyPr/>
                    <a:lstStyle/>
                    <a:p>
                      <a:pPr marL="5715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    Tier 2:  Generic</a:t>
                      </a:r>
                      <a:endParaRPr lang="en-US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5715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15%</a:t>
                      </a:r>
                      <a:endParaRPr lang="en-US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5715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10%</a:t>
                      </a:r>
                      <a:endParaRPr lang="en-US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0659">
                <a:tc>
                  <a:txBody>
                    <a:bodyPr/>
                    <a:lstStyle/>
                    <a:p>
                      <a:pPr marL="5715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    Tier 3:  Preferred Brand</a:t>
                      </a:r>
                      <a:endParaRPr lang="en-US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5715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30%</a:t>
                      </a:r>
                      <a:endParaRPr lang="en-US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5715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25%</a:t>
                      </a:r>
                      <a:endParaRPr lang="en-US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0659">
                <a:tc>
                  <a:txBody>
                    <a:bodyPr/>
                    <a:lstStyle/>
                    <a:p>
                      <a:pPr marL="5715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    Tier 4:  Non- Preferred Brand</a:t>
                      </a:r>
                      <a:endParaRPr lang="en-US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5715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40%</a:t>
                      </a:r>
                      <a:endParaRPr lang="en-US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5715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35%</a:t>
                      </a:r>
                      <a:endParaRPr lang="en-US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0659">
                <a:tc>
                  <a:txBody>
                    <a:bodyPr/>
                    <a:lstStyle/>
                    <a:p>
                      <a:pPr marL="22860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Tier 5: Specialty</a:t>
                      </a:r>
                      <a:endParaRPr lang="en-US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5715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25%</a:t>
                      </a:r>
                      <a:endParaRPr lang="en-US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5715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25%</a:t>
                      </a:r>
                      <a:endParaRPr lang="en-US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0659">
                <a:tc>
                  <a:txBody>
                    <a:bodyPr/>
                    <a:lstStyle/>
                    <a:p>
                      <a:pPr marL="5715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Coverage in Gap :</a:t>
                      </a:r>
                      <a:endParaRPr lang="en-US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5715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Full coverage, all tiers capped at 25%</a:t>
                      </a:r>
                      <a:endParaRPr lang="en-US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4632825"/>
      </p:ext>
    </p:extLst>
  </p:cSld>
  <p:clrMapOvr>
    <a:masterClrMapping/>
  </p:clrMapOvr>
  <p:transition spd="slow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71600"/>
          </a:xfrm>
          <a:solidFill>
            <a:schemeClr val="tx2"/>
          </a:solidFill>
        </p:spPr>
        <p:txBody>
          <a:bodyPr>
            <a:normAutofit/>
          </a:bodyPr>
          <a:lstStyle/>
          <a:p>
            <a:pPr algn="l"/>
            <a:r>
              <a:rPr lang="en-US" b="0" dirty="0"/>
              <a:t> </a:t>
            </a:r>
            <a:r>
              <a:rPr lang="en-US" b="0" dirty="0">
                <a:solidFill>
                  <a:schemeClr val="bg1"/>
                </a:solidFill>
              </a:rPr>
              <a:t>2024 </a:t>
            </a:r>
            <a:r>
              <a:rPr lang="en-US" dirty="0">
                <a:solidFill>
                  <a:schemeClr val="bg1"/>
                </a:solidFill>
              </a:rPr>
              <a:t>DePauw </a:t>
            </a:r>
            <a:r>
              <a:rPr lang="en-US" b="0" dirty="0">
                <a:solidFill>
                  <a:schemeClr val="bg1"/>
                </a:solidFill>
              </a:rPr>
              <a:t>Prescription Plan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610600" cy="4419600"/>
          </a:xfrm>
        </p:spPr>
        <p:txBody>
          <a:bodyPr>
            <a:normAutofit/>
          </a:bodyPr>
          <a:lstStyle/>
          <a:p>
            <a:pPr marL="0" indent="0">
              <a:lnSpc>
                <a:spcPct val="130000"/>
              </a:lnSpc>
              <a:buNone/>
            </a:pPr>
            <a:r>
              <a:rPr lang="en-US" sz="2600" b="1" dirty="0"/>
              <a:t>Rx Maximum Out-of-Pocket</a:t>
            </a:r>
            <a:r>
              <a:rPr lang="en-US" sz="2600" dirty="0"/>
              <a:t> </a:t>
            </a:r>
            <a:r>
              <a:rPr lang="en-US" sz="2600" b="1" dirty="0"/>
              <a:t>and Catastrophic Coverage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sz="2600" dirty="0"/>
              <a:t>Once you have paid a total of $8,000 in 2024 toward the cost of your prescriptions, the plan then provides you with catastrophic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sz="2600" dirty="0"/>
              <a:t>coverage. After $8,000, you will then pay: 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sz="2600" u="sng" dirty="0"/>
              <a:t>For all 3 Plans</a:t>
            </a:r>
            <a:r>
              <a:rPr lang="en-US" sz="2600" dirty="0"/>
              <a:t>: 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sz="2600" dirty="0"/>
              <a:t>$0</a:t>
            </a:r>
          </a:p>
          <a:p>
            <a:pPr>
              <a:lnSpc>
                <a:spcPct val="130000"/>
              </a:lnSpc>
              <a:buFontTx/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5836763"/>
      </p:ext>
    </p:extLst>
  </p:cSld>
  <p:clrMapOvr>
    <a:masterClrMapping/>
  </p:clrMapOvr>
  <p:transition spd="slow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47800"/>
          </a:xfrm>
          <a:solidFill>
            <a:schemeClr val="tx2"/>
          </a:solidFill>
        </p:spPr>
        <p:txBody>
          <a:bodyPr/>
          <a:lstStyle/>
          <a:p>
            <a:pPr algn="l"/>
            <a:r>
              <a:rPr lang="en-US" sz="4400" b="0" dirty="0"/>
              <a:t> </a:t>
            </a:r>
            <a:r>
              <a:rPr lang="en-US" sz="4400" b="0" dirty="0">
                <a:solidFill>
                  <a:schemeClr val="bg1"/>
                </a:solidFill>
              </a:rPr>
              <a:t>2024 DePauw Prescription Plan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534400" cy="4114800"/>
          </a:xfrm>
        </p:spPr>
        <p:txBody>
          <a:bodyPr/>
          <a:lstStyle/>
          <a:p>
            <a:pPr>
              <a:defRPr/>
            </a:pPr>
            <a:r>
              <a:rPr lang="en-US" dirty="0"/>
              <a:t>Formulary List  (list of covered drugs)</a:t>
            </a:r>
          </a:p>
          <a:p>
            <a:pPr marL="0" indent="0">
              <a:buFontTx/>
              <a:buNone/>
              <a:defRPr/>
            </a:pPr>
            <a:endParaRPr lang="en-US" sz="1200" dirty="0"/>
          </a:p>
          <a:p>
            <a:pPr lvl="1">
              <a:defRPr/>
            </a:pPr>
            <a:r>
              <a:rPr lang="en-US" sz="2400" dirty="0"/>
              <a:t>Prior-Authorization – Provider can override Formulary if “medically necessary”. Some special drugs must be authorized even though they are on the formulary.</a:t>
            </a:r>
          </a:p>
          <a:p>
            <a:pPr marL="457200" lvl="1" indent="0">
              <a:buFontTx/>
              <a:buNone/>
              <a:defRPr/>
            </a:pPr>
            <a:endParaRPr lang="en-US" sz="1200" dirty="0"/>
          </a:p>
          <a:p>
            <a:pPr lvl="1">
              <a:defRPr/>
            </a:pPr>
            <a:r>
              <a:rPr lang="en-US" sz="2400" dirty="0"/>
              <a:t>Transition Policy – Enables retiree to continue on old Rx for up to 60 days until they can get a new prescription.</a:t>
            </a:r>
          </a:p>
          <a:p>
            <a:pPr marL="457200" lvl="1" indent="0">
              <a:buFontTx/>
              <a:buNone/>
              <a:defRPr/>
            </a:pPr>
            <a:endParaRPr lang="en-US" sz="2400" dirty="0"/>
          </a:p>
          <a:p>
            <a:pPr>
              <a:defRPr/>
            </a:pPr>
            <a:r>
              <a:rPr lang="en-US" dirty="0"/>
              <a:t>Pharmacy Network – 65,000+ pharmacies</a:t>
            </a:r>
          </a:p>
          <a:p>
            <a:pPr>
              <a:defRPr/>
            </a:pPr>
            <a:endParaRPr lang="en-US" dirty="0"/>
          </a:p>
          <a:p>
            <a:pPr>
              <a:buFontTx/>
              <a:buNone/>
              <a:defRPr/>
            </a:pPr>
            <a:endParaRPr lang="en-US" dirty="0"/>
          </a:p>
          <a:p>
            <a:pPr lvl="1">
              <a:buFontTx/>
              <a:buNone/>
              <a:defRPr/>
            </a:pPr>
            <a:endParaRPr lang="en-US" sz="3600" dirty="0"/>
          </a:p>
          <a:p>
            <a:pPr>
              <a:buFontTx/>
              <a:buNone/>
              <a:defRPr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84657840"/>
      </p:ext>
    </p:extLst>
  </p:cSld>
  <p:clrMapOvr>
    <a:masterClrMapping/>
  </p:clrMapOvr>
  <p:transition spd="slow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524000"/>
          </a:xfrm>
          <a:solidFill>
            <a:schemeClr val="tx2"/>
          </a:solidFill>
        </p:spPr>
        <p:txBody>
          <a:bodyPr/>
          <a:lstStyle/>
          <a:p>
            <a:pPr algn="l"/>
            <a:r>
              <a:rPr lang="en-US" sz="4400" dirty="0"/>
              <a:t> </a:t>
            </a:r>
            <a:r>
              <a:rPr lang="en-US" sz="4400" dirty="0">
                <a:solidFill>
                  <a:schemeClr val="bg1"/>
                </a:solidFill>
              </a:rPr>
              <a:t>2024 DePauw Dental Plan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86800" cy="4343400"/>
          </a:xfrm>
        </p:spPr>
        <p:txBody>
          <a:bodyPr>
            <a:noAutofit/>
          </a:bodyPr>
          <a:lstStyle/>
          <a:p>
            <a:r>
              <a:rPr lang="en-US" sz="2800" dirty="0"/>
              <a:t>Voluntary Dental Plan</a:t>
            </a:r>
          </a:p>
          <a:p>
            <a:pPr lvl="1"/>
            <a:r>
              <a:rPr lang="en-US" sz="2400" dirty="0"/>
              <a:t>Provided by Delta Dental</a:t>
            </a:r>
          </a:p>
          <a:p>
            <a:pPr lvl="1"/>
            <a:r>
              <a:rPr lang="en-US" sz="2400" dirty="0"/>
              <a:t>$1,500 annual maximum benefit (after a $100 plan deductible).</a:t>
            </a:r>
          </a:p>
          <a:p>
            <a:pPr lvl="1"/>
            <a:r>
              <a:rPr lang="en-US" sz="2400" dirty="0"/>
              <a:t>100% Preventive, 50% Basic, 50% Major</a:t>
            </a: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412384005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tx2"/>
          </a:solidFill>
        </p:spPr>
        <p:txBody>
          <a:bodyPr>
            <a:normAutofit/>
          </a:bodyPr>
          <a:lstStyle/>
          <a:p>
            <a:pPr algn="l"/>
            <a:r>
              <a:rPr lang="en-US" sz="4000" dirty="0">
                <a:solidFill>
                  <a:schemeClr val="bg1"/>
                </a:solidFill>
              </a:rPr>
              <a:t>     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7467600" cy="4525963"/>
          </a:xfrm>
        </p:spPr>
        <p:txBody>
          <a:bodyPr>
            <a:normAutofit/>
          </a:bodyPr>
          <a:lstStyle/>
          <a:p>
            <a:r>
              <a:rPr lang="en-US" sz="2800" dirty="0"/>
              <a:t>This Presentation is for people with Medicare Parts A and B Only.</a:t>
            </a:r>
          </a:p>
          <a:p>
            <a:pPr lvl="1"/>
            <a:r>
              <a:rPr lang="en-US" sz="2400" dirty="0"/>
              <a:t>Non-Medicare Eligible Spouses and/or Dependents will enroll in a DePauw University Non-Medicare Plan.</a:t>
            </a:r>
          </a:p>
          <a:p>
            <a:r>
              <a:rPr lang="en-US" sz="2800" dirty="0"/>
              <a:t>This program offers you more choice, value and service!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sz="2800" dirty="0"/>
              <a:t>DePauw University is continuing to provide premium support for its retirees</a:t>
            </a:r>
          </a:p>
          <a:p>
            <a:endParaRPr lang="en-US" sz="1000" dirty="0"/>
          </a:p>
          <a:p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DePauw University Retiree Health Care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37503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524000"/>
          </a:xfrm>
          <a:solidFill>
            <a:schemeClr val="tx2"/>
          </a:solidFill>
        </p:spPr>
        <p:txBody>
          <a:bodyPr/>
          <a:lstStyle/>
          <a:p>
            <a:pPr algn="l"/>
            <a:r>
              <a:rPr lang="en-US" sz="4400" dirty="0"/>
              <a:t> </a:t>
            </a:r>
            <a:r>
              <a:rPr lang="en-US" sz="4400" dirty="0">
                <a:solidFill>
                  <a:schemeClr val="bg1"/>
                </a:solidFill>
              </a:rPr>
              <a:t>2024 DePauw </a:t>
            </a:r>
            <a:r>
              <a:rPr lang="en-US" dirty="0">
                <a:solidFill>
                  <a:schemeClr val="bg1"/>
                </a:solidFill>
              </a:rPr>
              <a:t>Vision </a:t>
            </a:r>
            <a:r>
              <a:rPr lang="en-US" sz="4400" dirty="0">
                <a:solidFill>
                  <a:schemeClr val="bg1"/>
                </a:solidFill>
              </a:rPr>
              <a:t>Plan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86800" cy="4343400"/>
          </a:xfrm>
        </p:spPr>
        <p:txBody>
          <a:bodyPr>
            <a:noAutofit/>
          </a:bodyPr>
          <a:lstStyle/>
          <a:p>
            <a:r>
              <a:rPr lang="en-US" sz="2800"/>
              <a:t>Voluntary Vision </a:t>
            </a:r>
            <a:r>
              <a:rPr lang="en-US" sz="2800" dirty="0"/>
              <a:t>Plan</a:t>
            </a:r>
          </a:p>
          <a:p>
            <a:pPr lvl="1"/>
            <a:r>
              <a:rPr lang="en-US" sz="2000" dirty="0"/>
              <a:t>Provided by Anthem Blue View Vision</a:t>
            </a:r>
          </a:p>
          <a:p>
            <a:pPr lvl="1"/>
            <a:r>
              <a:rPr lang="en-US" sz="2000" dirty="0"/>
              <a:t>Eye Exam, $10 In-Network</a:t>
            </a:r>
          </a:p>
          <a:p>
            <a:pPr lvl="1"/>
            <a:r>
              <a:rPr lang="en-US" sz="2000" dirty="0"/>
              <a:t>One pair of frames, $130 allowance with 20% off remaining balance</a:t>
            </a:r>
          </a:p>
          <a:p>
            <a:pPr lvl="1"/>
            <a:r>
              <a:rPr lang="en-US" sz="2000" dirty="0"/>
              <a:t>Eyeglass Lenses, $10 co-pay</a:t>
            </a:r>
          </a:p>
          <a:p>
            <a:pPr lvl="2"/>
            <a:r>
              <a:rPr lang="en-US" sz="1600" dirty="0"/>
              <a:t>Lens Upgrades available at various co-pays</a:t>
            </a:r>
          </a:p>
          <a:p>
            <a:pPr lvl="1"/>
            <a:r>
              <a:rPr lang="en-US" sz="2000" dirty="0"/>
              <a:t>Non-disposable Contact Lenses, $130 allowance, then 15% off remaining balance </a:t>
            </a:r>
          </a:p>
          <a:p>
            <a:pPr lvl="1"/>
            <a:r>
              <a:rPr lang="en-US" sz="2000" dirty="0"/>
              <a:t>Medically Necessary, covered in full</a:t>
            </a:r>
          </a:p>
          <a:p>
            <a:pPr marL="457200" lvl="1" indent="0">
              <a:buNone/>
            </a:pPr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400" dirty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49566653"/>
      </p:ext>
    </p:extLst>
  </p:cSld>
  <p:clrMapOvr>
    <a:masterClrMapping/>
  </p:clrMapOvr>
  <p:transition spd="slow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tx2"/>
          </a:solidFill>
        </p:spPr>
        <p:txBody>
          <a:bodyPr/>
          <a:lstStyle/>
          <a:p>
            <a:pPr algn="l"/>
            <a:r>
              <a:rPr lang="en-US" dirty="0"/>
              <a:t> </a:t>
            </a:r>
            <a:r>
              <a:rPr lang="en-US" dirty="0">
                <a:solidFill>
                  <a:schemeClr val="bg1"/>
                </a:solidFill>
              </a:rPr>
              <a:t>2024 DePauw Monthly Plan Cost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4582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800" u="sng" dirty="0"/>
          </a:p>
          <a:p>
            <a:pPr marL="0" indent="0" algn="ctr">
              <a:buNone/>
            </a:pPr>
            <a:endParaRPr lang="en-US" sz="2800" u="sng" dirty="0"/>
          </a:p>
          <a:p>
            <a:pPr marL="0" indent="0" algn="ctr">
              <a:buNone/>
            </a:pPr>
            <a:endParaRPr lang="en-US" sz="2800" u="sng" dirty="0"/>
          </a:p>
          <a:p>
            <a:pPr marL="0" indent="0" algn="ctr">
              <a:buNone/>
            </a:pPr>
            <a:r>
              <a:rPr lang="en-US" sz="2800" u="sng" dirty="0"/>
              <a:t>Check with Brooke</a:t>
            </a:r>
            <a:endParaRPr lang="en-US" sz="2800" b="1" dirty="0"/>
          </a:p>
          <a:p>
            <a:pPr marL="0" indent="0" algn="ctr">
              <a:buNone/>
            </a:pPr>
            <a:endParaRPr lang="en-US" sz="1400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36643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tx2"/>
          </a:solidFill>
        </p:spPr>
        <p:txBody>
          <a:bodyPr>
            <a:normAutofit/>
          </a:bodyPr>
          <a:lstStyle/>
          <a:p>
            <a:pPr algn="l"/>
            <a:r>
              <a:rPr lang="en-US" dirty="0"/>
              <a:t> </a:t>
            </a:r>
            <a:r>
              <a:rPr lang="en-US" dirty="0">
                <a:solidFill>
                  <a:schemeClr val="bg1"/>
                </a:solidFill>
              </a:rPr>
              <a:t>2024 Monthly Payment Options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ACH – Bank Account Automatic Deduction</a:t>
            </a:r>
          </a:p>
          <a:p>
            <a:pPr lvl="1"/>
            <a:r>
              <a:rPr lang="en-US" dirty="0"/>
              <a:t>Secure, easy to establish, automatic payment</a:t>
            </a:r>
          </a:p>
          <a:p>
            <a:pPr lvl="1"/>
            <a:endParaRPr lang="en-US" dirty="0"/>
          </a:p>
          <a:p>
            <a:r>
              <a:rPr lang="en-US" sz="2800" dirty="0"/>
              <a:t>VEBA Account Deduction</a:t>
            </a:r>
          </a:p>
          <a:p>
            <a:pPr lvl="1"/>
            <a:r>
              <a:rPr lang="en-US" dirty="0"/>
              <a:t>Secure, automatic through DePauw University</a:t>
            </a:r>
          </a:p>
          <a:p>
            <a:pPr lvl="1"/>
            <a:endParaRPr lang="en-US" dirty="0"/>
          </a:p>
          <a:p>
            <a:r>
              <a:rPr lang="en-US" sz="2800" dirty="0"/>
              <a:t>Monthly Invoice</a:t>
            </a:r>
          </a:p>
          <a:p>
            <a:pPr lvl="1"/>
            <a:r>
              <a:rPr lang="en-US" dirty="0"/>
              <a:t>Pay by check</a:t>
            </a:r>
          </a:p>
        </p:txBody>
      </p:sp>
    </p:spTree>
    <p:extLst>
      <p:ext uri="{BB962C8B-B14F-4D97-AF65-F5344CB8AC3E}">
        <p14:creationId xmlns:p14="http://schemas.microsoft.com/office/powerpoint/2010/main" val="213995461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524000"/>
          </a:xfrm>
          <a:solidFill>
            <a:schemeClr val="tx2"/>
          </a:solidFill>
        </p:spPr>
        <p:txBody>
          <a:bodyPr/>
          <a:lstStyle/>
          <a:p>
            <a:pPr algn="l"/>
            <a:r>
              <a:rPr lang="en-US" sz="4400" b="0" dirty="0">
                <a:solidFill>
                  <a:schemeClr val="bg1"/>
                </a:solidFill>
              </a:rPr>
              <a:t> Frequently Asked Questions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600" dirty="0"/>
              <a:t>When do I need to turn in my application?</a:t>
            </a:r>
          </a:p>
          <a:p>
            <a:pPr marL="0" indent="0">
              <a:lnSpc>
                <a:spcPct val="80000"/>
              </a:lnSpc>
              <a:buNone/>
            </a:pPr>
            <a:endParaRPr lang="en-US" sz="2600" dirty="0"/>
          </a:p>
          <a:p>
            <a:pPr marL="0" indent="0">
              <a:lnSpc>
                <a:spcPct val="80000"/>
              </a:lnSpc>
              <a:buNone/>
            </a:pPr>
            <a:r>
              <a:rPr lang="en-US" sz="2600" dirty="0"/>
              <a:t>     </a:t>
            </a:r>
            <a:r>
              <a:rPr lang="en-US" sz="2600" u="sng" dirty="0"/>
              <a:t>21 days prior to your coverage effective date</a:t>
            </a:r>
          </a:p>
          <a:p>
            <a:pPr>
              <a:lnSpc>
                <a:spcPct val="80000"/>
              </a:lnSpc>
            </a:pPr>
            <a:endParaRPr lang="en-US" sz="2600" dirty="0"/>
          </a:p>
          <a:p>
            <a:pPr>
              <a:lnSpc>
                <a:spcPct val="80000"/>
              </a:lnSpc>
            </a:pPr>
            <a:r>
              <a:rPr lang="en-US" sz="2600" dirty="0"/>
              <a:t>Will I be able to keep my current doctors?</a:t>
            </a:r>
          </a:p>
          <a:p>
            <a:pPr>
              <a:lnSpc>
                <a:spcPct val="80000"/>
              </a:lnSpc>
            </a:pPr>
            <a:endParaRPr lang="en-US" sz="26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600" dirty="0"/>
              <a:t>	</a:t>
            </a:r>
            <a:r>
              <a:rPr lang="en-US" sz="2600" u="sng" dirty="0"/>
              <a:t>YES – As long as they accept Medicare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sz="2600" u="sng" dirty="0"/>
          </a:p>
          <a:p>
            <a:pPr>
              <a:lnSpc>
                <a:spcPct val="80000"/>
              </a:lnSpc>
            </a:pPr>
            <a:r>
              <a:rPr lang="en-US" sz="2800" dirty="0"/>
              <a:t>97% of all providers accept Medicare</a:t>
            </a:r>
          </a:p>
        </p:txBody>
      </p:sp>
    </p:spTree>
    <p:extLst>
      <p:ext uri="{BB962C8B-B14F-4D97-AF65-F5344CB8AC3E}">
        <p14:creationId xmlns:p14="http://schemas.microsoft.com/office/powerpoint/2010/main" val="76066711"/>
      </p:ext>
    </p:extLst>
  </p:cSld>
  <p:clrMapOvr>
    <a:masterClrMapping/>
  </p:clrMapOvr>
  <p:transition spd="slow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524000"/>
          </a:xfrm>
          <a:solidFill>
            <a:schemeClr val="tx2"/>
          </a:solidFill>
        </p:spPr>
        <p:txBody>
          <a:bodyPr/>
          <a:lstStyle/>
          <a:p>
            <a:pPr algn="l"/>
            <a:r>
              <a:rPr lang="en-US" sz="4400" b="0" dirty="0">
                <a:solidFill>
                  <a:schemeClr val="bg1"/>
                </a:solidFill>
              </a:rPr>
              <a:t> Frequently Asked Questions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Will my insurance still work when I travel to other states?</a:t>
            </a:r>
          </a:p>
          <a:p>
            <a:pPr>
              <a:lnSpc>
                <a:spcPct val="80000"/>
              </a:lnSpc>
            </a:pPr>
            <a:endParaRPr lang="en-US" sz="24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/>
              <a:t>	</a:t>
            </a:r>
            <a:r>
              <a:rPr lang="en-US" sz="2400" u="sng" dirty="0"/>
              <a:t>YES, providers all over the country accept Medicare</a:t>
            </a:r>
          </a:p>
          <a:p>
            <a:pPr>
              <a:lnSpc>
                <a:spcPct val="80000"/>
              </a:lnSpc>
            </a:pPr>
            <a:endParaRPr lang="en-US" sz="2400" u="sng" dirty="0"/>
          </a:p>
          <a:p>
            <a:pPr>
              <a:lnSpc>
                <a:spcPct val="80000"/>
              </a:lnSpc>
              <a:buFontTx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434933"/>
      </p:ext>
    </p:extLst>
  </p:cSld>
  <p:clrMapOvr>
    <a:masterClrMapping/>
  </p:clrMapOvr>
  <p:transition spd="slow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524000"/>
          </a:xfrm>
          <a:solidFill>
            <a:schemeClr val="tx2"/>
          </a:solidFill>
        </p:spPr>
        <p:txBody>
          <a:bodyPr/>
          <a:lstStyle/>
          <a:p>
            <a:pPr algn="l"/>
            <a:r>
              <a:rPr lang="en-US" sz="4400" b="0" dirty="0"/>
              <a:t> </a:t>
            </a:r>
            <a:r>
              <a:rPr lang="en-US" sz="4400" b="0" dirty="0">
                <a:solidFill>
                  <a:schemeClr val="bg1"/>
                </a:solidFill>
              </a:rPr>
              <a:t>Frequently Asked Questions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400" dirty="0"/>
              <a:t>Will I have to use generic prescription drugs?</a:t>
            </a:r>
          </a:p>
          <a:p>
            <a:pPr marL="0" indent="0">
              <a:lnSpc>
                <a:spcPct val="80000"/>
              </a:lnSpc>
              <a:buNone/>
            </a:pP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2400" dirty="0"/>
              <a:t>You may use any drug prescribed by your doctor that is covered by the formulary list.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 u="sng" dirty="0"/>
          </a:p>
          <a:p>
            <a:pPr>
              <a:lnSpc>
                <a:spcPct val="80000"/>
              </a:lnSpc>
            </a:pPr>
            <a:r>
              <a:rPr lang="en-US" sz="2400" dirty="0"/>
              <a:t>Am I limited to certain pharmacies?</a:t>
            </a:r>
          </a:p>
          <a:p>
            <a:pPr>
              <a:lnSpc>
                <a:spcPct val="80000"/>
              </a:lnSpc>
            </a:pP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2400" dirty="0"/>
              <a:t>There is a pharmacy network, and you must use one of the 65,000+ pharmacies in the network.</a:t>
            </a:r>
          </a:p>
        </p:txBody>
      </p:sp>
    </p:spTree>
    <p:extLst>
      <p:ext uri="{BB962C8B-B14F-4D97-AF65-F5344CB8AC3E}">
        <p14:creationId xmlns:p14="http://schemas.microsoft.com/office/powerpoint/2010/main" val="492502876"/>
      </p:ext>
    </p:extLst>
  </p:cSld>
  <p:clrMapOvr>
    <a:masterClrMapping/>
  </p:clrMapOvr>
  <p:transition spd="slow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47800"/>
          </a:xfrm>
          <a:solidFill>
            <a:schemeClr val="tx2"/>
          </a:solidFill>
        </p:spPr>
        <p:txBody>
          <a:bodyPr/>
          <a:lstStyle/>
          <a:p>
            <a:pPr algn="l"/>
            <a:r>
              <a:rPr lang="en-US" sz="4400" b="0" dirty="0"/>
              <a:t> </a:t>
            </a:r>
            <a:r>
              <a:rPr lang="en-US" sz="4400" b="0" dirty="0">
                <a:solidFill>
                  <a:schemeClr val="bg1"/>
                </a:solidFill>
              </a:rPr>
              <a:t>Frequently Asked Questions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7772400" cy="4191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When do my plan benefits renew?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Benefits renew every January 1</a:t>
            </a:r>
            <a:r>
              <a:rPr lang="en-US" sz="2400" baseline="30000" dirty="0"/>
              <a:t>st</a:t>
            </a:r>
            <a:r>
              <a:rPr lang="en-US" sz="2400" dirty="0"/>
              <a:t>.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Medicare Part B deductible of $240 is based on a calendar year.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What networks are involved?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This is an indemnity plan, which allows you to access any provider who accepts Medicare. </a:t>
            </a:r>
          </a:p>
        </p:txBody>
      </p:sp>
    </p:spTree>
    <p:extLst>
      <p:ext uri="{BB962C8B-B14F-4D97-AF65-F5344CB8AC3E}">
        <p14:creationId xmlns:p14="http://schemas.microsoft.com/office/powerpoint/2010/main" val="376547430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tx2"/>
          </a:solidFill>
        </p:spPr>
        <p:txBody>
          <a:bodyPr>
            <a:normAutofit/>
          </a:bodyPr>
          <a:lstStyle/>
          <a:p>
            <a:pPr algn="l"/>
            <a:r>
              <a:rPr lang="en-US" sz="4400" b="0" dirty="0"/>
              <a:t> </a:t>
            </a:r>
            <a:r>
              <a:rPr lang="en-US" dirty="0">
                <a:solidFill>
                  <a:schemeClr val="bg1"/>
                </a:solidFill>
              </a:rPr>
              <a:t>DePauw</a:t>
            </a:r>
            <a:r>
              <a:rPr lang="en-US" sz="4400" b="0" dirty="0">
                <a:solidFill>
                  <a:schemeClr val="bg1"/>
                </a:solidFill>
              </a:rPr>
              <a:t> Documents you may receive…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5344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/>
              <a:t>Shortly after enrollment:</a:t>
            </a:r>
          </a:p>
          <a:p>
            <a:r>
              <a:rPr lang="en-US" sz="2400" dirty="0"/>
              <a:t>Welcome kit and insurance ID cards </a:t>
            </a:r>
          </a:p>
          <a:p>
            <a:pPr marL="0" indent="0">
              <a:buNone/>
            </a:pPr>
            <a:r>
              <a:rPr lang="en-US" sz="2400" dirty="0"/>
              <a:t>     (medical and Rx ID cards will be sent separately)</a:t>
            </a:r>
          </a:p>
          <a:p>
            <a:r>
              <a:rPr lang="en-US" sz="2400" dirty="0"/>
              <a:t>Insurance “Certificate of Coverage” (policy)</a:t>
            </a:r>
          </a:p>
          <a:p>
            <a:r>
              <a:rPr lang="en-US" sz="2400" dirty="0"/>
              <a:t>Privacy Notice</a:t>
            </a:r>
          </a:p>
          <a:p>
            <a:pPr marL="0" indent="0">
              <a:buNone/>
            </a:pPr>
            <a:r>
              <a:rPr lang="en-US" sz="2400" dirty="0"/>
              <a:t>During renewal season (4</a:t>
            </a:r>
            <a:r>
              <a:rPr lang="en-US" sz="2400" baseline="30000" dirty="0"/>
              <a:t>th</a:t>
            </a:r>
            <a:r>
              <a:rPr lang="en-US" sz="2400" dirty="0"/>
              <a:t> quarter each year)</a:t>
            </a:r>
          </a:p>
          <a:p>
            <a:r>
              <a:rPr lang="en-US" sz="2400" dirty="0"/>
              <a:t>“Plan renewal letter” with rates and changes (if applicable)</a:t>
            </a:r>
          </a:p>
          <a:p>
            <a:r>
              <a:rPr lang="en-US" sz="2400" dirty="0"/>
              <a:t>“Medicare and You” guide (sent from Medicare)</a:t>
            </a:r>
          </a:p>
          <a:p>
            <a:r>
              <a:rPr lang="en-US" sz="2400" dirty="0"/>
              <a:t>Rx plan “Annual Notice of Change” (Part D requirement)</a:t>
            </a:r>
          </a:p>
          <a:p>
            <a:r>
              <a:rPr lang="en-US" sz="2400" dirty="0"/>
              <a:t>Medicare “This is not a bill” notice of service</a:t>
            </a:r>
          </a:p>
          <a:p>
            <a:r>
              <a:rPr lang="en-US" sz="2400" dirty="0"/>
              <a:t>Transamerica “Explanation of Benefits” or “EOB”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1482637"/>
      </p:ext>
    </p:extLst>
  </p:cSld>
  <p:clrMapOvr>
    <a:masterClrMapping/>
  </p:clrMapOvr>
  <p:transition spd="slow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tx2"/>
          </a:solidFill>
        </p:spPr>
        <p:txBody>
          <a:bodyPr/>
          <a:lstStyle/>
          <a:p>
            <a:r>
              <a:rPr lang="en-US" sz="4400" b="0" dirty="0">
                <a:solidFill>
                  <a:schemeClr val="bg1"/>
                </a:solidFill>
              </a:rPr>
              <a:t> HAVE QUESTIONS?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/>
          </a:bodyPr>
          <a:lstStyle/>
          <a:p>
            <a:endParaRPr lang="en-US" sz="2400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Please call our Customer Care Center at:</a:t>
            </a:r>
          </a:p>
          <a:p>
            <a:pPr marL="0" indent="0" algn="ctr">
              <a:buNone/>
            </a:pPr>
            <a:r>
              <a:rPr lang="en-US"/>
              <a:t>888-883-3757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915926"/>
      </p:ext>
    </p:extLst>
  </p:cSld>
  <p:clrMapOvr>
    <a:masterClrMapping/>
  </p:clrMapOvr>
  <p:transition spd="slow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17638"/>
            <a:ext cx="8686800" cy="3763962"/>
          </a:xfrm>
        </p:spPr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en-US" sz="4400" dirty="0"/>
              <a:t>Thank you</a:t>
            </a:r>
          </a:p>
          <a:p>
            <a:pPr algn="ctr">
              <a:buFontTx/>
              <a:buNone/>
            </a:pPr>
            <a:r>
              <a:rPr lang="en-US" sz="4400" dirty="0"/>
              <a:t>for joining us.</a:t>
            </a:r>
          </a:p>
          <a:p>
            <a:pPr algn="ctr">
              <a:buFontTx/>
              <a:buNone/>
            </a:pPr>
            <a:endParaRPr lang="en-US" sz="4400" dirty="0"/>
          </a:p>
          <a:p>
            <a:pPr algn="ctr">
              <a:buFontTx/>
              <a:buNone/>
            </a:pPr>
            <a:r>
              <a:rPr lang="en-US" sz="1800" dirty="0"/>
              <a:t>Please note: In the event of errors, the DePauw University Medicare Plan documents govern the plans.</a:t>
            </a:r>
          </a:p>
          <a:p>
            <a:pPr algn="ctr">
              <a:buFontTx/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577169955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tx2"/>
          </a:solidFill>
        </p:spPr>
        <p:txBody>
          <a:bodyPr>
            <a:normAutofit/>
          </a:bodyPr>
          <a:lstStyle/>
          <a:p>
            <a:pPr algn="l"/>
            <a:r>
              <a:rPr lang="en-US" sz="4000" dirty="0">
                <a:solidFill>
                  <a:schemeClr val="bg1"/>
                </a:solidFill>
              </a:rPr>
              <a:t>     About Amwins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/>
              <a:t>Founded in 1991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/>
              <a:t>Division of Amwins Group, Inc.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/>
              <a:t>Over 7,000 employees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/>
              <a:t>Retiree Medical Specialists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/>
              <a:t>Serving over 1,000+ Employers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/>
              <a:t>State-of-the-art Retiree Customer Care Center</a:t>
            </a:r>
          </a:p>
          <a:p>
            <a:pPr lvl="1" indent="-342900">
              <a:buFontTx/>
              <a:buChar char="•"/>
            </a:pPr>
            <a:r>
              <a:rPr lang="en-US" sz="2400" dirty="0"/>
              <a:t>Dedicated, trained, licensed agents to help you.</a:t>
            </a:r>
          </a:p>
          <a:p>
            <a:pPr marL="342900" indent="-342900">
              <a:spcBef>
                <a:spcPct val="20000"/>
              </a:spcBef>
              <a:buClr>
                <a:srgbClr val="FFD629"/>
              </a:buClr>
              <a:buFontTx/>
              <a:buChar char="•"/>
            </a:pPr>
            <a:endParaRPr lang="en-US" dirty="0">
              <a:solidFill>
                <a:srgbClr val="36383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DePauw University Retiree Health Care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387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tx2"/>
          </a:solidFill>
        </p:spPr>
        <p:txBody>
          <a:bodyPr>
            <a:normAutofit/>
          </a:bodyPr>
          <a:lstStyle/>
          <a:p>
            <a:pPr algn="l"/>
            <a:r>
              <a:rPr lang="en-US" dirty="0"/>
              <a:t> </a:t>
            </a:r>
            <a:r>
              <a:rPr lang="en-US" dirty="0">
                <a:solidFill>
                  <a:schemeClr val="bg1"/>
                </a:solidFill>
              </a:rPr>
              <a:t>Overview: DePauw Medicare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67200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DePauw University’s role:</a:t>
            </a:r>
          </a:p>
          <a:p>
            <a:pPr lvl="1"/>
            <a:r>
              <a:rPr lang="en-US" dirty="0"/>
              <a:t>Sponsor the Program</a:t>
            </a:r>
          </a:p>
          <a:p>
            <a:pPr lvl="1"/>
            <a:r>
              <a:rPr lang="en-US" dirty="0"/>
              <a:t>Provide Program Management and Oversight</a:t>
            </a:r>
          </a:p>
          <a:p>
            <a:pPr lvl="1"/>
            <a:r>
              <a:rPr lang="en-US" dirty="0"/>
              <a:t>Handle VEBA Account deductions for your Premium Payments (if utilized).</a:t>
            </a:r>
          </a:p>
          <a:p>
            <a:endParaRPr lang="en-US" sz="2800" dirty="0"/>
          </a:p>
          <a:p>
            <a:r>
              <a:rPr lang="en-US" sz="2800" dirty="0"/>
              <a:t>Amwins’ role:</a:t>
            </a:r>
          </a:p>
          <a:p>
            <a:pPr lvl="1"/>
            <a:r>
              <a:rPr lang="en-US" dirty="0"/>
              <a:t>Provide Advocacy, Daily Service and Administration.</a:t>
            </a:r>
          </a:p>
          <a:p>
            <a:pPr lvl="1"/>
            <a:endParaRPr lang="en-US" sz="11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679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tx2"/>
          </a:solidFill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ysClr val="windowText" lastClr="000000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Overview: DePauw Medicare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495799"/>
          </a:xfrm>
        </p:spPr>
        <p:txBody>
          <a:bodyPr>
            <a:normAutofit/>
          </a:bodyPr>
          <a:lstStyle/>
          <a:p>
            <a:r>
              <a:rPr lang="en-US" sz="2800" dirty="0"/>
              <a:t>1 Group Medicare Supplemental Plan</a:t>
            </a:r>
          </a:p>
          <a:p>
            <a:r>
              <a:rPr lang="en-US" sz="2800" dirty="0"/>
              <a:t>3 Group Medicare Part D Plans Available </a:t>
            </a:r>
          </a:p>
          <a:p>
            <a:pPr lvl="1"/>
            <a:r>
              <a:rPr lang="en-US" sz="2000" dirty="0"/>
              <a:t>Including Rx benefits with and without the “Donut hole”</a:t>
            </a:r>
          </a:p>
          <a:p>
            <a:pPr lvl="1"/>
            <a:r>
              <a:rPr lang="en-US" sz="2400" dirty="0"/>
              <a:t>Optional Dental Plan (with purchase of above plans)</a:t>
            </a:r>
          </a:p>
          <a:p>
            <a:pPr marL="0" indent="0">
              <a:buNone/>
            </a:pPr>
            <a:endParaRPr lang="en-US" sz="1400" dirty="0"/>
          </a:p>
          <a:p>
            <a:r>
              <a:rPr lang="en-US" sz="2800" dirty="0"/>
              <a:t>Amwins Medicare Advocates to Assist You</a:t>
            </a:r>
          </a:p>
          <a:p>
            <a:r>
              <a:rPr lang="en-US" sz="2800" dirty="0"/>
              <a:t>Toll Free Assistance 8am to 8pm (EST) M-F</a:t>
            </a:r>
          </a:p>
          <a:p>
            <a:pPr lvl="1"/>
            <a:r>
              <a:rPr lang="en-US" sz="2400" dirty="0"/>
              <a:t>888-883-3757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03482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524000"/>
          </a:xfrm>
          <a:solidFill>
            <a:schemeClr val="tx2"/>
          </a:solidFill>
        </p:spPr>
        <p:txBody>
          <a:bodyPr/>
          <a:lstStyle/>
          <a:p>
            <a:pPr algn="l"/>
            <a:r>
              <a:rPr lang="en-US" sz="4400" dirty="0"/>
              <a:t> </a:t>
            </a:r>
            <a:r>
              <a:rPr lang="en-US" dirty="0">
                <a:solidFill>
                  <a:schemeClr val="bg1"/>
                </a:solidFill>
              </a:rPr>
              <a:t>Overview: DePauw Medicare Program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10445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86800" cy="4267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dirty="0"/>
              <a:t>No Provider Networks – “Go-Anywhere-Care”</a:t>
            </a:r>
          </a:p>
          <a:p>
            <a:pPr lvl="1">
              <a:defRPr/>
            </a:pPr>
            <a:r>
              <a:rPr lang="en-US" dirty="0"/>
              <a:t>Any provider that accepts Medicare</a:t>
            </a:r>
          </a:p>
          <a:p>
            <a:pPr lvl="1">
              <a:defRPr/>
            </a:pPr>
            <a:r>
              <a:rPr lang="en-US" dirty="0"/>
              <a:t>97% of all providers accept Medicare</a:t>
            </a:r>
          </a:p>
          <a:p>
            <a:pPr>
              <a:defRPr/>
            </a:pPr>
            <a:r>
              <a:rPr lang="en-US" sz="2800" dirty="0"/>
              <a:t>No Medical Questions to Join</a:t>
            </a:r>
          </a:p>
          <a:p>
            <a:pPr>
              <a:defRPr/>
            </a:pPr>
            <a:r>
              <a:rPr lang="en-US" sz="2800" dirty="0"/>
              <a:t>Guaranteed Acceptance</a:t>
            </a:r>
          </a:p>
          <a:p>
            <a:pPr>
              <a:defRPr/>
            </a:pPr>
            <a:r>
              <a:rPr lang="en-US" sz="2800" dirty="0"/>
              <a:t>No waiting periods for medical benefits to be active </a:t>
            </a:r>
          </a:p>
          <a:p>
            <a:pPr marL="0" indent="0">
              <a:buNone/>
              <a:defRPr/>
            </a:pPr>
            <a:r>
              <a:rPr lang="en-US" sz="2800" dirty="0"/>
              <a:t>    (unless you lapsed other coverage before joining the  </a:t>
            </a:r>
          </a:p>
          <a:p>
            <a:pPr marL="0" indent="0">
              <a:buNone/>
              <a:defRPr/>
            </a:pPr>
            <a:r>
              <a:rPr lang="en-US" sz="2800" dirty="0"/>
              <a:t>     plan).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419838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tx2"/>
          </a:solidFill>
        </p:spPr>
        <p:txBody>
          <a:bodyPr>
            <a:normAutofit/>
          </a:bodyPr>
          <a:lstStyle/>
          <a:p>
            <a:pPr algn="l"/>
            <a:r>
              <a:rPr lang="en-US" dirty="0"/>
              <a:t> </a:t>
            </a:r>
            <a:r>
              <a:rPr lang="en-US" dirty="0">
                <a:solidFill>
                  <a:schemeClr val="bg1"/>
                </a:solidFill>
              </a:rPr>
              <a:t>Overview: DePauw Medicare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458200" cy="4495799"/>
          </a:xfrm>
        </p:spPr>
        <p:txBody>
          <a:bodyPr>
            <a:normAutofit/>
          </a:bodyPr>
          <a:lstStyle/>
          <a:p>
            <a:r>
              <a:rPr lang="en-US" sz="2800" dirty="0"/>
              <a:t>Non-Medicare Eligible Spouses and Dependents will remain in the DePauw Non-Medicare Plan or other healthcare coverage as applicable.</a:t>
            </a:r>
          </a:p>
          <a:p>
            <a:r>
              <a:rPr lang="en-US" sz="2800" dirty="0"/>
              <a:t>Plans will renew on January 1</a:t>
            </a:r>
            <a:r>
              <a:rPr lang="en-US" sz="2800" baseline="30000" dirty="0"/>
              <a:t>st</a:t>
            </a:r>
            <a:r>
              <a:rPr lang="en-US" sz="2800" dirty="0"/>
              <a:t>  each year and operate on a calendar year basis thereafter.</a:t>
            </a:r>
          </a:p>
        </p:txBody>
      </p:sp>
    </p:spTree>
    <p:extLst>
      <p:ext uri="{BB962C8B-B14F-4D97-AF65-F5344CB8AC3E}">
        <p14:creationId xmlns:p14="http://schemas.microsoft.com/office/powerpoint/2010/main" val="35795764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tx2"/>
          </a:solidFill>
        </p:spPr>
        <p:txBody>
          <a:bodyPr>
            <a:normAutofit/>
          </a:bodyPr>
          <a:lstStyle/>
          <a:p>
            <a:pPr algn="l"/>
            <a:r>
              <a:rPr lang="en-US" dirty="0"/>
              <a:t> </a:t>
            </a:r>
            <a:r>
              <a:rPr lang="en-US" dirty="0">
                <a:solidFill>
                  <a:schemeClr val="bg1"/>
                </a:solidFill>
              </a:rPr>
              <a:t>Overview: DePauw Medicare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67200"/>
          </a:xfrm>
        </p:spPr>
        <p:txBody>
          <a:bodyPr>
            <a:normAutofit/>
          </a:bodyPr>
          <a:lstStyle/>
          <a:p>
            <a:r>
              <a:rPr lang="en-US" sz="2800" dirty="0"/>
              <a:t>Transamerica Premier Life Insurance Company:</a:t>
            </a:r>
          </a:p>
          <a:p>
            <a:pPr lvl="1"/>
            <a:r>
              <a:rPr lang="en-US" dirty="0"/>
              <a:t>Insures and administers the Medical claims.</a:t>
            </a:r>
          </a:p>
          <a:p>
            <a:pPr lvl="1"/>
            <a:r>
              <a:rPr lang="en-US" dirty="0"/>
              <a:t>Pays claims to any Medicare provider.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sz="2800" dirty="0"/>
              <a:t>Express Scripts:</a:t>
            </a:r>
          </a:p>
          <a:p>
            <a:pPr lvl="1"/>
            <a:r>
              <a:rPr lang="en-US" dirty="0"/>
              <a:t>Insures and Administers the Prescription Drug plan.</a:t>
            </a:r>
          </a:p>
          <a:p>
            <a:pPr lvl="1"/>
            <a:r>
              <a:rPr lang="en-US" dirty="0"/>
              <a:t>Utilizes their pharmacy network (65,000+).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990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igrationSourceURL xmlns="9fbce81a-7559-4abd-a436-3e322618268a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18D61BCB4975649B338518BA7431B10" ma:contentTypeVersion="17" ma:contentTypeDescription="Create a new document." ma:contentTypeScope="" ma:versionID="8f74d7376ab14558a3598b26f709caa0">
  <xsd:schema xmlns:xsd="http://www.w3.org/2001/XMLSchema" xmlns:xs="http://www.w3.org/2001/XMLSchema" xmlns:p="http://schemas.microsoft.com/office/2006/metadata/properties" xmlns:ns3="9fbce81a-7559-4abd-a436-3e322618268a" xmlns:ns4="665841f1-93c0-41bc-b74c-fc5e3dd05d97" targetNamespace="http://schemas.microsoft.com/office/2006/metadata/properties" ma:root="true" ma:fieldsID="8a5dfd664692d2bf70c300890ad576f0" ns3:_="" ns4:_="">
    <xsd:import namespace="9fbce81a-7559-4abd-a436-3e322618268a"/>
    <xsd:import namespace="665841f1-93c0-41bc-b74c-fc5e3dd05d97"/>
    <xsd:element name="properties">
      <xsd:complexType>
        <xsd:sequence>
          <xsd:element name="documentManagement">
            <xsd:complexType>
              <xsd:all>
                <xsd:element ref="ns3:MigrationSourceURL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MediaServiceObjectDetectorVersion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bce81a-7559-4abd-a436-3e322618268a" elementFormDefault="qualified">
    <xsd:import namespace="http://schemas.microsoft.com/office/2006/documentManagement/types"/>
    <xsd:import namespace="http://schemas.microsoft.com/office/infopath/2007/PartnerControls"/>
    <xsd:element name="MigrationSourceURL" ma:index="8" nillable="true" ma:displayName="MigrationSourceURL" ma:internalName="MigrationSourceURL">
      <xsd:simpleType>
        <xsd:restriction base="dms:Note">
          <xsd:maxLength value="255"/>
        </xsd:restriction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5841f1-93c0-41bc-b74c-fc5e3dd05d97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1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F6B8E87-7E17-437C-B83C-1705CD66FA30}">
  <ds:schemaRefs>
    <ds:schemaRef ds:uri="http://schemas.microsoft.com/office/2006/metadata/properties"/>
    <ds:schemaRef ds:uri="9fbce81a-7559-4abd-a436-3e322618268a"/>
    <ds:schemaRef ds:uri="665841f1-93c0-41bc-b74c-fc5e3dd05d97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E0814E9-3411-4DD1-91BD-ACB80EE8E90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2E5C92A-FF1F-479D-B904-A45B84CD399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fbce81a-7559-4abd-a436-3e322618268a"/>
    <ds:schemaRef ds:uri="665841f1-93c0-41bc-b74c-fc5e3dd05d9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54067</TotalTime>
  <Words>1657</Words>
  <Application>Microsoft Office PowerPoint</Application>
  <PresentationFormat>On-screen Show (4:3)</PresentationFormat>
  <Paragraphs>390</Paragraphs>
  <Slides>39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4" baseType="lpstr">
      <vt:lpstr>Arial</vt:lpstr>
      <vt:lpstr>Calibri</vt:lpstr>
      <vt:lpstr>Times</vt:lpstr>
      <vt:lpstr>Times New Roman</vt:lpstr>
      <vt:lpstr>Office Theme</vt:lpstr>
      <vt:lpstr>DePauw University  Medical &amp; Rx Benefits Program for Medicare Retirees</vt:lpstr>
      <vt:lpstr>Agenda for Today</vt:lpstr>
      <vt:lpstr>     Introduction</vt:lpstr>
      <vt:lpstr>     About Amwins</vt:lpstr>
      <vt:lpstr> Overview: DePauw Medicare Program</vt:lpstr>
      <vt:lpstr> Overview: DePauw Medicare Program</vt:lpstr>
      <vt:lpstr> Overview: DePauw Medicare Program</vt:lpstr>
      <vt:lpstr> Overview: DePauw Medicare Program</vt:lpstr>
      <vt:lpstr> Overview: DePauw Medicare Program</vt:lpstr>
      <vt:lpstr> Overview: DePauw Medicare Program</vt:lpstr>
      <vt:lpstr>   Health Insurance Plan Terms</vt:lpstr>
      <vt:lpstr> Health Insurance Plan Terms</vt:lpstr>
      <vt:lpstr> Medicare Preventive Services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“The Golden Rule”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2024 DePauw Prescription Plan</vt:lpstr>
      <vt:lpstr> 2024 DePauw Prescription Plan</vt:lpstr>
      <vt:lpstr> 2024 DePauw Dental Plan</vt:lpstr>
      <vt:lpstr> 2024 DePauw Vision Plan</vt:lpstr>
      <vt:lpstr> 2024 DePauw Monthly Plan Cost</vt:lpstr>
      <vt:lpstr> 2024 Monthly Payment Options</vt:lpstr>
      <vt:lpstr> Frequently Asked Questions</vt:lpstr>
      <vt:lpstr> Frequently Asked Questions</vt:lpstr>
      <vt:lpstr> Frequently Asked Questions</vt:lpstr>
      <vt:lpstr> Frequently Asked Questions</vt:lpstr>
      <vt:lpstr> DePauw Documents you may receive…</vt:lpstr>
      <vt:lpstr> HAVE QUESTIONS?</vt:lpstr>
      <vt:lpstr>PowerPoint Presentation</vt:lpstr>
    </vt:vector>
  </TitlesOfParts>
  <Company>AmWINS Group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Valero Retiree Health Care Program for Pre-Medicare Retirees</dc:title>
  <dc:creator>Shawn Sisti</dc:creator>
  <cp:lastModifiedBy>Justin Goodwin</cp:lastModifiedBy>
  <cp:revision>157</cp:revision>
  <dcterms:created xsi:type="dcterms:W3CDTF">2013-10-28T15:37:09Z</dcterms:created>
  <dcterms:modified xsi:type="dcterms:W3CDTF">2023-10-24T18:12:10Z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0x010100B18D61BCB4975649B338518BA7431B10</vt:lpwstr>
  </property>
</Properties>
</file>