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288" r:id="rId3"/>
    <p:sldId id="339" r:id="rId4"/>
    <p:sldId id="338" r:id="rId5"/>
    <p:sldId id="337" r:id="rId6"/>
    <p:sldId id="289" r:id="rId7"/>
    <p:sldId id="292" r:id="rId8"/>
    <p:sldId id="285" r:id="rId9"/>
    <p:sldId id="340" r:id="rId10"/>
    <p:sldId id="341" r:id="rId11"/>
    <p:sldId id="314" r:id="rId12"/>
    <p:sldId id="342" r:id="rId13"/>
    <p:sldId id="293" r:id="rId14"/>
    <p:sldId id="294" r:id="rId15"/>
    <p:sldId id="305" r:id="rId16"/>
    <p:sldId id="308" r:id="rId17"/>
    <p:sldId id="296" r:id="rId18"/>
    <p:sldId id="297" r:id="rId19"/>
    <p:sldId id="298" r:id="rId20"/>
    <p:sldId id="299" r:id="rId21"/>
    <p:sldId id="300" r:id="rId22"/>
    <p:sldId id="301" r:id="rId23"/>
    <p:sldId id="323" r:id="rId24"/>
    <p:sldId id="309" r:id="rId25"/>
    <p:sldId id="320" r:id="rId26"/>
    <p:sldId id="322" r:id="rId27"/>
    <p:sldId id="343" r:id="rId28"/>
    <p:sldId id="324" r:id="rId29"/>
    <p:sldId id="302" r:id="rId30"/>
    <p:sldId id="331" r:id="rId31"/>
    <p:sldId id="321" r:id="rId32"/>
    <p:sldId id="329" r:id="rId33"/>
    <p:sldId id="330" r:id="rId34"/>
    <p:sldId id="332" r:id="rId35"/>
    <p:sldId id="333" r:id="rId36"/>
    <p:sldId id="344" r:id="rId37"/>
    <p:sldId id="345" r:id="rId38"/>
    <p:sldId id="346" r:id="rId39"/>
    <p:sldId id="347" r:id="rId40"/>
    <p:sldId id="310" r:id="rId41"/>
    <p:sldId id="315" r:id="rId42"/>
    <p:sldId id="319" r:id="rId43"/>
    <p:sldId id="303" r:id="rId44"/>
    <p:sldId id="257" r:id="rId45"/>
    <p:sldId id="278" r:id="rId46"/>
    <p:sldId id="279" r:id="rId47"/>
    <p:sldId id="280" r:id="rId48"/>
    <p:sldId id="281" r:id="rId49"/>
    <p:sldId id="282" r:id="rId50"/>
    <p:sldId id="286" r:id="rId51"/>
    <p:sldId id="348" r:id="rId52"/>
    <p:sldId id="349" r:id="rId53"/>
    <p:sldId id="350" r:id="rId54"/>
    <p:sldId id="351" r:id="rId55"/>
    <p:sldId id="352" r:id="rId56"/>
    <p:sldId id="334" r:id="rId57"/>
    <p:sldId id="353" r:id="rId58"/>
    <p:sldId id="284" r:id="rId59"/>
    <p:sldId id="259" r:id="rId60"/>
    <p:sldId id="283" r:id="rId61"/>
    <p:sldId id="262" r:id="rId62"/>
    <p:sldId id="267" r:id="rId63"/>
    <p:sldId id="26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oberts:Desktop:skill%20sc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roberts:Desktop:skill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407976"/>
        <c:axId val="-2145327784"/>
      </c:barChart>
      <c:catAx>
        <c:axId val="-214440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2145327784"/>
        <c:crosses val="autoZero"/>
        <c:auto val="1"/>
        <c:lblAlgn val="ctr"/>
        <c:lblOffset val="100"/>
        <c:noMultiLvlLbl val="0"/>
      </c:catAx>
      <c:valAx>
        <c:axId val="-2145327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4407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320408"/>
        <c:axId val="-2145247752"/>
      </c:barChart>
      <c:catAx>
        <c:axId val="-214532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i="0"/>
            </a:pPr>
            <a:endParaRPr lang="en-US"/>
          </a:p>
        </c:txPr>
        <c:crossAx val="-2145247752"/>
        <c:crosses val="autoZero"/>
        <c:auto val="1"/>
        <c:lblAlgn val="ctr"/>
        <c:lblOffset val="100"/>
        <c:noMultiLvlLbl val="0"/>
      </c:catAx>
      <c:valAx>
        <c:axId val="-214524775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5320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256D-BE48-A940-8151-032B986B961C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CDBF4-5EDE-CB4B-956B-3AE88693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5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6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conversations with faculty across</a:t>
            </a:r>
            <a:r>
              <a:rPr lang="en-US" baseline="0" dirty="0" smtClean="0"/>
              <a:t> the division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Gormally</a:t>
            </a:r>
            <a:r>
              <a:rPr lang="en-US" baseline="0" dirty="0" smtClean="0"/>
              <a:t> et al. results are for pre-post test in a non-majors, lecture-based course.  (They didn’t use factor analysis to create the </a:t>
            </a:r>
            <a:r>
              <a:rPr lang="en-US" baseline="0" dirty="0" err="1" smtClean="0"/>
              <a:t>subskills</a:t>
            </a:r>
            <a:r>
              <a:rPr lang="en-US" baseline="0" dirty="0" smtClean="0"/>
              <a:t> categories.  In fact, when they did a factor analysis they found that the best solution was one factor, indicating that the test was measuring one underlying, </a:t>
            </a:r>
            <a:r>
              <a:rPr lang="en-US" baseline="0" smtClean="0"/>
              <a:t>related construct.)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each of your tables is a copy of the TOSLS</a:t>
            </a:r>
            <a:r>
              <a:rPr lang="en-US" baseline="0" dirty="0" smtClean="0"/>
              <a:t> and answers. We also have four graphs and data tables comparing results by gender, first-gen, ethnicity and science (without CSC and Math) with non-science majors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each of your tables is a copy of the TOSLS</a:t>
            </a:r>
            <a:r>
              <a:rPr lang="en-US" baseline="0" dirty="0" smtClean="0"/>
              <a:t> and answers. We have also data tables showing how students in each major performed on this test as compared to All senior, Science Majors or Non-science majors.  For fun we also looked at a couple of other departments like Econ (which has the most Q classes) and Comm.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r>
              <a:rPr lang="en-US" baseline="0" dirty="0" smtClean="0"/>
              <a:t> (Gender, First Generation, DSOC).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09DC-97DB-314D-97A4-BF6D4B1B7B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Back</a:t>
            </a:r>
            <a:r>
              <a:rPr lang="en-US" baseline="0" dirty="0" smtClean="0"/>
              <a:t>ground and changes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Submitted yesterday!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conversations with faculty across</a:t>
            </a:r>
            <a:r>
              <a:rPr lang="en-US" baseline="0" dirty="0" smtClean="0"/>
              <a:t> the division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conversations with faculty across</a:t>
            </a:r>
            <a:r>
              <a:rPr lang="en-US" baseline="0" dirty="0" smtClean="0"/>
              <a:t> the division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conversations with faculty across</a:t>
            </a:r>
            <a:r>
              <a:rPr lang="en-US" baseline="0" dirty="0" smtClean="0"/>
              <a:t> the division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DBF4-5EDE-CB4B-956B-3AE88693D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F90273-0213-5F40-97E4-26C91F4191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1DE6A1-CAAB-B44F-8846-9BF3EA0CA3FF}" type="datetimeFigureOut">
              <a:rPr lang="en-US" smtClean="0"/>
              <a:t>12/2/15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package" Target="../embeddings/Microsoft_Excel_Sheet1.xlsx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6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5" y="1270000"/>
            <a:ext cx="7543800" cy="2593975"/>
          </a:xfrm>
        </p:spPr>
        <p:txBody>
          <a:bodyPr/>
          <a:lstStyle/>
          <a:p>
            <a:r>
              <a:rPr lang="en-US" sz="5400" b="1" dirty="0" smtClean="0"/>
              <a:t>Divisional Meeting:</a:t>
            </a:r>
            <a:br>
              <a:rPr lang="en-US" sz="5400" b="1" dirty="0" smtClean="0"/>
            </a:br>
            <a:r>
              <a:rPr lang="en-US" sz="4400" b="1" dirty="0" smtClean="0"/>
              <a:t>12/02/15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5" y="4038600"/>
            <a:ext cx="646176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6795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HHMI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Pre-</a:t>
            </a:r>
            <a:r>
              <a:rPr lang="en-US" dirty="0"/>
              <a:t>P</a:t>
            </a:r>
            <a:r>
              <a:rPr lang="en-US" dirty="0" smtClean="0"/>
              <a:t>roposal team:</a:t>
            </a:r>
          </a:p>
          <a:p>
            <a:pPr lvl="1"/>
            <a:r>
              <a:rPr lang="en-US" dirty="0" smtClean="0"/>
              <a:t>Dana </a:t>
            </a:r>
            <a:r>
              <a:rPr lang="en-US" dirty="0" err="1" smtClean="0"/>
              <a:t>Dudle</a:t>
            </a:r>
            <a:r>
              <a:rPr lang="en-US" dirty="0" smtClean="0"/>
              <a:t>, Gloria Townsend, Renee Madison, Pam </a:t>
            </a:r>
            <a:r>
              <a:rPr lang="en-US" dirty="0" err="1" smtClean="0"/>
              <a:t>Propsom</a:t>
            </a:r>
            <a:r>
              <a:rPr lang="en-US" dirty="0" smtClean="0"/>
              <a:t>, Jackie Roberts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24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HHMI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Pre-</a:t>
            </a:r>
            <a:r>
              <a:rPr lang="en-US" dirty="0"/>
              <a:t>P</a:t>
            </a:r>
            <a:r>
              <a:rPr lang="en-US" dirty="0" smtClean="0"/>
              <a:t>roposal team:</a:t>
            </a:r>
          </a:p>
          <a:p>
            <a:pPr lvl="1"/>
            <a:r>
              <a:rPr lang="en-US" dirty="0" smtClean="0"/>
              <a:t>Dana </a:t>
            </a:r>
            <a:r>
              <a:rPr lang="en-US" dirty="0" err="1" smtClean="0"/>
              <a:t>Dudle</a:t>
            </a:r>
            <a:r>
              <a:rPr lang="en-US" dirty="0" smtClean="0"/>
              <a:t>, Gloria Townsend, Renee Madison, Pam </a:t>
            </a:r>
            <a:r>
              <a:rPr lang="en-US" dirty="0" err="1" smtClean="0"/>
              <a:t>Propsom</a:t>
            </a:r>
            <a:r>
              <a:rPr lang="en-US" dirty="0" smtClean="0"/>
              <a:t>, Jackie Roberts</a:t>
            </a:r>
          </a:p>
          <a:p>
            <a:endParaRPr lang="en-US" dirty="0" smtClean="0"/>
          </a:p>
          <a:p>
            <a:r>
              <a:rPr lang="en-US" dirty="0" smtClean="0"/>
              <a:t>We would like to make our Science and Math classes more welcoming to all students regardless of background.</a:t>
            </a:r>
          </a:p>
          <a:p>
            <a:pPr lvl="1"/>
            <a:r>
              <a:rPr lang="en-US" u="sng" dirty="0" smtClean="0"/>
              <a:t>Three pronged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/>
              <a:t>approach</a:t>
            </a:r>
            <a:r>
              <a:rPr lang="en-US" dirty="0" smtClean="0"/>
              <a:t>: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HHMI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Pre-</a:t>
            </a:r>
            <a:r>
              <a:rPr lang="en-US" dirty="0"/>
              <a:t>P</a:t>
            </a:r>
            <a:r>
              <a:rPr lang="en-US" dirty="0" smtClean="0"/>
              <a:t>roposal team:</a:t>
            </a:r>
          </a:p>
          <a:p>
            <a:pPr lvl="1"/>
            <a:r>
              <a:rPr lang="en-US" dirty="0" smtClean="0"/>
              <a:t>Dana </a:t>
            </a:r>
            <a:r>
              <a:rPr lang="en-US" dirty="0" err="1" smtClean="0"/>
              <a:t>Dudle</a:t>
            </a:r>
            <a:r>
              <a:rPr lang="en-US" dirty="0" smtClean="0"/>
              <a:t>, Gloria Townsend, Renee Madison, Pam </a:t>
            </a:r>
            <a:r>
              <a:rPr lang="en-US" dirty="0" err="1" smtClean="0"/>
              <a:t>Propsom</a:t>
            </a:r>
            <a:r>
              <a:rPr lang="en-US" dirty="0" smtClean="0"/>
              <a:t>, Jackie Roberts</a:t>
            </a:r>
          </a:p>
          <a:p>
            <a:endParaRPr lang="en-US" dirty="0" smtClean="0"/>
          </a:p>
          <a:p>
            <a:r>
              <a:rPr lang="en-US" dirty="0" smtClean="0"/>
              <a:t>We would like to make our Science and Math classes more welcoming to all students regardless of background.</a:t>
            </a:r>
          </a:p>
          <a:p>
            <a:pPr lvl="1"/>
            <a:r>
              <a:rPr lang="en-US" u="sng" dirty="0" smtClean="0"/>
              <a:t>Three pronged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/>
              <a:t>approach</a:t>
            </a:r>
            <a:r>
              <a:rPr lang="en-US" dirty="0" smtClean="0"/>
              <a:t>:</a:t>
            </a:r>
          </a:p>
          <a:p>
            <a:pPr marL="411480" lvl="1" indent="0">
              <a:buNone/>
            </a:pPr>
            <a:r>
              <a:rPr lang="en-US" dirty="0" smtClean="0"/>
              <a:t>1) teaching workshops for faculty</a:t>
            </a:r>
          </a:p>
          <a:p>
            <a:pPr marL="411480" lvl="1" indent="0">
              <a:buNone/>
            </a:pPr>
            <a:r>
              <a:rPr lang="en-US" dirty="0" smtClean="0"/>
              <a:t>2) more authentic research in introductory courses</a:t>
            </a:r>
          </a:p>
          <a:p>
            <a:pPr marL="411480" lvl="1" indent="0">
              <a:buNone/>
            </a:pPr>
            <a:r>
              <a:rPr lang="en-US" dirty="0" smtClean="0"/>
              <a:t>3) a peer-tutoring program for each of our introductory STEM courses.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003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 smtClean="0"/>
              <a:t>ACS given in Fall Semester 2014 and 2015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5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ACS-Attitudes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of 2014: Over </a:t>
            </a:r>
            <a:r>
              <a:rPr lang="en-US" dirty="0"/>
              <a:t>50% of 100-level SM classes (plus 6 FYS and </a:t>
            </a:r>
            <a:r>
              <a:rPr lang="en-US" dirty="0" err="1"/>
              <a:t>Univ</a:t>
            </a:r>
            <a:r>
              <a:rPr lang="en-US" dirty="0"/>
              <a:t> 101) administered the ACS at the beginning (and end) of the </a:t>
            </a:r>
            <a:r>
              <a:rPr lang="en-US" dirty="0" smtClean="0"/>
              <a:t>semester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Fall of 2015: On-line version (not paper) with 587 different students completing the pre-test ACS and a significantly higher number of classes participating</a:t>
            </a:r>
          </a:p>
          <a:p>
            <a:endParaRPr lang="en-US" dirty="0"/>
          </a:p>
          <a:p>
            <a:r>
              <a:rPr lang="en-US" dirty="0" smtClean="0"/>
              <a:t>This year we’ll have a much richer data set. We will look more closely at these data after have we have completed the post-test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/>
              <a:t>ACS given in Fall Semester 2014 and 2015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</a:t>
            </a:r>
            <a:r>
              <a:rPr lang="en-US" dirty="0" smtClean="0"/>
              <a:t>and exiting students</a:t>
            </a:r>
            <a:r>
              <a:rPr lang="en-US" dirty="0"/>
              <a:t>’ scientific literacy </a:t>
            </a:r>
            <a:r>
              <a:rPr lang="en-US" dirty="0" smtClean="0"/>
              <a:t>skills </a:t>
            </a:r>
            <a:r>
              <a:rPr lang="en-US" dirty="0"/>
              <a:t>(TOSLS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/>
              <a:t>ACS given in Fall Semester 2014 and 2015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</a:t>
            </a:r>
            <a:r>
              <a:rPr lang="en-US" dirty="0" smtClean="0"/>
              <a:t>and exiting students</a:t>
            </a:r>
            <a:r>
              <a:rPr lang="en-US" dirty="0"/>
              <a:t>’ scientific literacy </a:t>
            </a:r>
            <a:r>
              <a:rPr lang="en-US" dirty="0" smtClean="0"/>
              <a:t>skills </a:t>
            </a:r>
            <a:r>
              <a:rPr lang="en-US" dirty="0"/>
              <a:t>(TOSLS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First-Year Students- Fall 2014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3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7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r>
              <a:rPr lang="en-US" dirty="0" smtClean="0"/>
              <a:t>Also took a short survey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81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Grant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0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2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2"/>
            <a:r>
              <a:rPr lang="en-US" dirty="0"/>
              <a:t>No response (8%)</a:t>
            </a:r>
          </a:p>
          <a:p>
            <a:pPr lvl="2"/>
            <a:r>
              <a:rPr lang="en-US" dirty="0"/>
              <a:t>Minimum of 2 (26%)</a:t>
            </a:r>
          </a:p>
          <a:p>
            <a:pPr lvl="2"/>
            <a:r>
              <a:rPr lang="en-US" dirty="0"/>
              <a:t>3 (17%)</a:t>
            </a:r>
          </a:p>
          <a:p>
            <a:pPr lvl="2"/>
            <a:r>
              <a:rPr lang="en-US" dirty="0"/>
              <a:t>4 (12%)</a:t>
            </a:r>
          </a:p>
          <a:p>
            <a:pPr lvl="2"/>
            <a:r>
              <a:rPr lang="en-US" dirty="0"/>
              <a:t>5 or more (38%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73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2"/>
            <a:r>
              <a:rPr lang="en-US" dirty="0"/>
              <a:t>No response (8%)</a:t>
            </a:r>
          </a:p>
          <a:p>
            <a:pPr lvl="2"/>
            <a:r>
              <a:rPr lang="en-US" dirty="0"/>
              <a:t>Minimum of 2 (26%)</a:t>
            </a:r>
          </a:p>
          <a:p>
            <a:pPr lvl="2"/>
            <a:r>
              <a:rPr lang="en-US" dirty="0"/>
              <a:t>3 (17%)</a:t>
            </a:r>
          </a:p>
          <a:p>
            <a:pPr lvl="2"/>
            <a:r>
              <a:rPr lang="en-US" dirty="0"/>
              <a:t>4 (12%)</a:t>
            </a:r>
          </a:p>
          <a:p>
            <a:pPr lvl="2"/>
            <a:r>
              <a:rPr lang="en-US" dirty="0"/>
              <a:t>5 or more (38%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Planned major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13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TOSLS Data-2014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380 FY students took the TOSLS (and included student ID#)</a:t>
            </a:r>
          </a:p>
          <a:p>
            <a:pPr lvl="1"/>
            <a:r>
              <a:rPr lang="en-US" dirty="0" smtClean="0"/>
              <a:t>A 28-item multiple choice test</a:t>
            </a:r>
          </a:p>
          <a:p>
            <a:r>
              <a:rPr lang="en-US" dirty="0" smtClean="0"/>
              <a:t>Also took a short survey </a:t>
            </a:r>
          </a:p>
          <a:p>
            <a:pPr lvl="1"/>
            <a:r>
              <a:rPr lang="en-US" dirty="0" smtClean="0"/>
              <a:t>Number of Science</a:t>
            </a:r>
            <a:r>
              <a:rPr lang="en-US" dirty="0"/>
              <a:t>/Math classes planned</a:t>
            </a:r>
          </a:p>
          <a:p>
            <a:pPr lvl="2"/>
            <a:r>
              <a:rPr lang="en-US" dirty="0"/>
              <a:t>No response (8%)</a:t>
            </a:r>
          </a:p>
          <a:p>
            <a:pPr lvl="2"/>
            <a:r>
              <a:rPr lang="en-US" dirty="0"/>
              <a:t>Minimum of 2 (26%)</a:t>
            </a:r>
          </a:p>
          <a:p>
            <a:pPr lvl="2"/>
            <a:r>
              <a:rPr lang="en-US" dirty="0"/>
              <a:t>3 (17%)</a:t>
            </a:r>
          </a:p>
          <a:p>
            <a:pPr lvl="2"/>
            <a:r>
              <a:rPr lang="en-US" dirty="0"/>
              <a:t>4 (12%)</a:t>
            </a:r>
          </a:p>
          <a:p>
            <a:pPr lvl="2"/>
            <a:r>
              <a:rPr lang="en-US" dirty="0"/>
              <a:t>5 or more (38%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Planned major</a:t>
            </a:r>
          </a:p>
          <a:p>
            <a:r>
              <a:rPr lang="en-US" dirty="0" smtClean="0"/>
              <a:t>In the spring, will have declared majors for this group and track if they stayed with their plan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5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/>
              <a:t>ACS given in Fall Semester 2014 and 2015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</a:t>
            </a:r>
            <a:r>
              <a:rPr lang="en-US" dirty="0" smtClean="0"/>
              <a:t>and exiting students</a:t>
            </a:r>
            <a:r>
              <a:rPr lang="en-US" dirty="0"/>
              <a:t>’ scientific literacy </a:t>
            </a:r>
            <a:r>
              <a:rPr lang="en-US" dirty="0" smtClean="0"/>
              <a:t>skills </a:t>
            </a:r>
            <a:r>
              <a:rPr lang="en-US" dirty="0"/>
              <a:t>(TOSLS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First-Year Students- Fall 2014</a:t>
            </a:r>
          </a:p>
          <a:p>
            <a:pPr lvl="1"/>
            <a:r>
              <a:rPr lang="en-US" dirty="0" smtClean="0"/>
              <a:t>Seniors-Spring 2015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392 seniors took the TOSLS (on-line, not paper) at Senior Day</a:t>
            </a:r>
          </a:p>
          <a:p>
            <a:pPr lvl="1"/>
            <a:r>
              <a:rPr lang="en-US" dirty="0" smtClean="0"/>
              <a:t>This represents 80% of the graduating class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en-US" dirty="0"/>
          </a:p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We </a:t>
            </a:r>
            <a:r>
              <a:rPr lang="en-US" sz="2200" dirty="0"/>
              <a:t>can compare the FY students to Seniors</a:t>
            </a:r>
          </a:p>
          <a:p>
            <a:pPr marL="411480" lvl="1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50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194" y="146815"/>
            <a:ext cx="5814595" cy="3531085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823864"/>
              </p:ext>
            </p:extLst>
          </p:nvPr>
        </p:nvGraphicFramePr>
        <p:xfrm>
          <a:off x="1703137" y="3170209"/>
          <a:ext cx="5179150" cy="32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348802"/>
              </p:ext>
            </p:extLst>
          </p:nvPr>
        </p:nvGraphicFramePr>
        <p:xfrm>
          <a:off x="1743243" y="3170209"/>
          <a:ext cx="5382126" cy="345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36315"/>
              </p:ext>
            </p:extLst>
          </p:nvPr>
        </p:nvGraphicFramePr>
        <p:xfrm>
          <a:off x="1726749" y="3431063"/>
          <a:ext cx="5672889" cy="337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7" imgW="5918200" imgH="4521200" progId="Excel.Sheet.12">
                  <p:embed/>
                </p:oleObj>
              </mc:Choice>
              <mc:Fallback>
                <p:oleObj name="Worksheet" r:id="rId7" imgW="5918200" imgH="452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6749" y="3431063"/>
                        <a:ext cx="5672889" cy="3377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855" y="4288827"/>
            <a:ext cx="113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Blue-FY</a:t>
            </a:r>
          </a:p>
          <a:p>
            <a:r>
              <a:rPr lang="en-US" dirty="0" smtClean="0"/>
              <a:t>Orange-</a:t>
            </a:r>
            <a:r>
              <a:rPr lang="en-US" dirty="0" err="1" smtClean="0"/>
              <a:t>Sr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395" y="1464883"/>
            <a:ext cx="1559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Gormally</a:t>
            </a:r>
            <a:r>
              <a:rPr lang="en-US" u="sng" dirty="0" smtClean="0"/>
              <a:t> et al:</a:t>
            </a:r>
          </a:p>
          <a:p>
            <a:r>
              <a:rPr lang="en-US" dirty="0" err="1" smtClean="0"/>
              <a:t>Light:Pre</a:t>
            </a:r>
            <a:endParaRPr lang="en-US" dirty="0" smtClean="0"/>
          </a:p>
          <a:p>
            <a:r>
              <a:rPr lang="en-US" dirty="0" err="1" smtClean="0"/>
              <a:t>Dark:Post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9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FY/Senior </a:t>
            </a:r>
            <a:r>
              <a:rPr lang="en-US" dirty="0"/>
              <a:t>TOSLS Data-2015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443951"/>
              </p:ext>
            </p:extLst>
          </p:nvPr>
        </p:nvGraphicFramePr>
        <p:xfrm>
          <a:off x="835268" y="1782397"/>
          <a:ext cx="6726117" cy="403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3" imgW="4597400" imgH="2755900" progId="Excel.Sheet.12">
                  <p:embed/>
                </p:oleObj>
              </mc:Choice>
              <mc:Fallback>
                <p:oleObj name="Worksheet" r:id="rId3" imgW="4597400" imgH="275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268" y="1782397"/>
                        <a:ext cx="6726117" cy="403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5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Since we have ID’s for all students who took the test, Bill Tobin can analyze the data based on a number of demographics.</a:t>
            </a:r>
          </a:p>
          <a:p>
            <a:pPr lvl="1"/>
            <a:r>
              <a:rPr lang="en-US" dirty="0" smtClean="0"/>
              <a:t>Gender, First-Generation, Major, Ethnicity 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06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your tables, please look at the four sets of data (and graphs) that compare results by Gender, </a:t>
            </a:r>
            <a:r>
              <a:rPr lang="is-IS" dirty="0" smtClean="0"/>
              <a:t>First-Generation, Ethnicity and Science versus Non-Science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Resubmitted!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3</a:t>
            </a:r>
            <a:r>
              <a:rPr lang="en-US" sz="2400" b="1" dirty="0" smtClean="0"/>
              <a:t> Main Goals: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05369"/>
              </p:ext>
            </p:extLst>
          </p:nvPr>
        </p:nvGraphicFramePr>
        <p:xfrm>
          <a:off x="1102209" y="1417775"/>
          <a:ext cx="5891354" cy="411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Worksheet" r:id="rId3" imgW="4597400" imgH="3213100" progId="Excel.Sheet.12">
                  <p:embed/>
                </p:oleObj>
              </mc:Choice>
              <mc:Fallback>
                <p:oleObj name="Worksheet" r:id="rId3" imgW="45974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209" y="1417775"/>
                        <a:ext cx="5891354" cy="411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68137"/>
              </p:ext>
            </p:extLst>
          </p:nvPr>
        </p:nvGraphicFramePr>
        <p:xfrm>
          <a:off x="2287553" y="5795717"/>
          <a:ext cx="3365500" cy="6858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</a:tblGrid>
              <a:tr h="317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Deviation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Score</a:t>
                      </a:r>
                    </a:p>
                  </a:txBody>
                  <a:tcPr marL="12700" marR="12700" marT="1270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17.61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3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82124"/>
              </p:ext>
            </p:extLst>
          </p:nvPr>
        </p:nvGraphicFramePr>
        <p:xfrm>
          <a:off x="2221577" y="5459680"/>
          <a:ext cx="3365500" cy="861059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</a:tblGrid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Deviation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Score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Non-science majors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Science Majors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88939"/>
              </p:ext>
            </p:extLst>
          </p:nvPr>
        </p:nvGraphicFramePr>
        <p:xfrm>
          <a:off x="1184680" y="1368166"/>
          <a:ext cx="5826048" cy="387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3" imgW="4597400" imgH="2755900" progId="Excel.Sheet.12">
                  <p:embed/>
                </p:oleObj>
              </mc:Choice>
              <mc:Fallback>
                <p:oleObj name="Worksheet" r:id="rId3" imgW="4597400" imgH="275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4680" y="1368166"/>
                        <a:ext cx="5826048" cy="387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57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1250"/>
              </p:ext>
            </p:extLst>
          </p:nvPr>
        </p:nvGraphicFramePr>
        <p:xfrm>
          <a:off x="986749" y="1417638"/>
          <a:ext cx="5889912" cy="41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3" imgW="4597400" imgH="2755900" progId="Excel.Sheet.12">
                  <p:embed/>
                </p:oleObj>
              </mc:Choice>
              <mc:Fallback>
                <p:oleObj name="Worksheet" r:id="rId3" imgW="4597400" imgH="275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749" y="1417638"/>
                        <a:ext cx="5889912" cy="413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93865"/>
              </p:ext>
            </p:extLst>
          </p:nvPr>
        </p:nvGraphicFramePr>
        <p:xfrm>
          <a:off x="2287553" y="5715000"/>
          <a:ext cx="3365500" cy="6858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</a:tblGrid>
              <a:tr h="317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FirstGen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Deviation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Score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 Gen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17.96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2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28298"/>
              </p:ext>
            </p:extLst>
          </p:nvPr>
        </p:nvGraphicFramePr>
        <p:xfrm>
          <a:off x="956686" y="1380009"/>
          <a:ext cx="5843261" cy="412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Worksheet" r:id="rId3" imgW="4597400" imgH="2806700" progId="Excel.Sheet.12">
                  <p:embed/>
                </p:oleObj>
              </mc:Choice>
              <mc:Fallback>
                <p:oleObj name="Worksheet" r:id="rId3" imgW="4597400" imgH="280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686" y="1380009"/>
                        <a:ext cx="5843261" cy="4120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54377"/>
              </p:ext>
            </p:extLst>
          </p:nvPr>
        </p:nvGraphicFramePr>
        <p:xfrm>
          <a:off x="2122611" y="5622947"/>
          <a:ext cx="3365500" cy="9271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</a:tblGrid>
              <a:tr h="317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DSOC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Std. Deviation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Score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Domestic Students of Color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15.37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1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TOSLS Data-2015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Bill </a:t>
            </a:r>
            <a:r>
              <a:rPr lang="en-US" dirty="0"/>
              <a:t>Tobin </a:t>
            </a:r>
            <a:r>
              <a:rPr lang="en-US" dirty="0" smtClean="0"/>
              <a:t>also analyzed </a:t>
            </a:r>
            <a:r>
              <a:rPr lang="en-US" dirty="0"/>
              <a:t>the data based on </a:t>
            </a:r>
            <a:r>
              <a:rPr lang="en-US" dirty="0" smtClean="0"/>
              <a:t>major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0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would like each Table to look at the data comparing select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5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25781"/>
              </p:ext>
            </p:extLst>
          </p:nvPr>
        </p:nvGraphicFramePr>
        <p:xfrm>
          <a:off x="273540" y="1015993"/>
          <a:ext cx="7952160" cy="4630610"/>
        </p:xfrm>
        <a:graphic>
          <a:graphicData uri="http://schemas.openxmlformats.org/drawingml/2006/table">
            <a:tbl>
              <a:tblPr/>
              <a:tblGrid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  <a:gridCol w="397608"/>
              </a:tblGrid>
              <a:tr h="2783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CHEM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GEOS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KINS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CSC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Seniors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Non-science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0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v3_1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v4_1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v5_1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v6_1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v7_1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v8_1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v9_1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v10_1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v11_1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v12_1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v13_1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v14_1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v15_1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v16_1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v17_1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v18_1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v19_1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v20_1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v21_1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v22_1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v23_1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v24_1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v25_1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v26_1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62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v27_1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0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v28_1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52.4%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7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40106"/>
              </p:ext>
            </p:extLst>
          </p:nvPr>
        </p:nvGraphicFramePr>
        <p:xfrm>
          <a:off x="332147" y="1289535"/>
          <a:ext cx="7971700" cy="4374659"/>
        </p:xfrm>
        <a:graphic>
          <a:graphicData uri="http://schemas.openxmlformats.org/drawingml/2006/table">
            <a:tbl>
              <a:tblPr/>
              <a:tblGrid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  <a:gridCol w="362350"/>
              </a:tblGrid>
              <a:tr h="3216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CHEM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CSC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Seniors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Non-science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0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65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v9_1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v10_1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v19_1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v20_1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65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marL="411480" lvl="1" indent="0">
              <a:buNone/>
            </a:pPr>
            <a:endParaRPr lang="en-US" sz="2200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08664"/>
              </p:ext>
            </p:extLst>
          </p:nvPr>
        </p:nvGraphicFramePr>
        <p:xfrm>
          <a:off x="457186" y="1189886"/>
          <a:ext cx="7788044" cy="4514598"/>
        </p:xfrm>
        <a:graphic>
          <a:graphicData uri="http://schemas.openxmlformats.org/drawingml/2006/table">
            <a:tbl>
              <a:tblPr/>
              <a:tblGrid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  <a:gridCol w="354002"/>
              </a:tblGrid>
              <a:tr h="276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CHEM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KINS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CSC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Seniors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Science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Non-science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7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v9_1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v10_1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v19_1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v20_1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v21_1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v22_1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v23_1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v24_1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v25_1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v26_1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74"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87.5%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v27_1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68.9%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50"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84.2%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75.0%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28.6%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59.1%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v28_1</a:t>
                      </a:r>
                    </a:p>
                  </a:txBody>
                  <a:tcPr marL="6535" marR="6535" marT="6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6535" marR="6535" marT="6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67.8%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52.4%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46.7%</a:t>
                      </a:r>
                    </a:p>
                  </a:txBody>
                  <a:tcPr marL="6535" marR="6535" marT="6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7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/>
              <a:t>ACS given in Fall Semester 2014 and 2015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</a:t>
            </a:r>
            <a:r>
              <a:rPr lang="en-US" dirty="0" smtClean="0"/>
              <a:t>and exiting students</a:t>
            </a:r>
            <a:r>
              <a:rPr lang="en-US" dirty="0"/>
              <a:t>’ scientific literacy skills </a:t>
            </a:r>
            <a:r>
              <a:rPr lang="en-US" dirty="0" smtClean="0"/>
              <a:t>(</a:t>
            </a:r>
            <a:r>
              <a:rPr lang="en-US" dirty="0"/>
              <a:t>TOSLS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First-Year Students- Fall </a:t>
            </a:r>
            <a:r>
              <a:rPr lang="en-US" dirty="0"/>
              <a:t>2014 (380 </a:t>
            </a:r>
            <a:r>
              <a:rPr lang="en-US" dirty="0" smtClean="0"/>
              <a:t> FY students)</a:t>
            </a:r>
          </a:p>
          <a:p>
            <a:pPr lvl="1"/>
            <a:r>
              <a:rPr lang="en-US" dirty="0" smtClean="0"/>
              <a:t>Seniors-Spring 2015 (392 Senior students)</a:t>
            </a:r>
          </a:p>
          <a:p>
            <a:pPr lvl="1"/>
            <a:r>
              <a:rPr lang="en-US" dirty="0" smtClean="0"/>
              <a:t>First-Year Students- Fall </a:t>
            </a:r>
            <a:r>
              <a:rPr lang="en-US" dirty="0"/>
              <a:t>2015 (436 FY </a:t>
            </a:r>
            <a:r>
              <a:rPr lang="en-US" dirty="0" smtClean="0"/>
              <a:t>students)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Resubmitted!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3</a:t>
            </a:r>
            <a:r>
              <a:rPr lang="en-US" sz="2400" b="1" dirty="0" smtClean="0"/>
              <a:t> Main Goals: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400" b="1" i="1" dirty="0" smtClean="0"/>
              <a:t>1) Complete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of the STEM faculty at DePauw University, and encourage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at additional liberal arts </a:t>
            </a:r>
            <a:r>
              <a:rPr lang="en-US" sz="2400" b="1" i="1" dirty="0" smtClean="0"/>
              <a:t>institutions </a:t>
            </a:r>
          </a:p>
          <a:p>
            <a:r>
              <a:rPr lang="en-US" sz="2000" dirty="0"/>
              <a:t>Continued Divisional Meetings, Brown Bags, Working Group</a:t>
            </a:r>
            <a:endParaRPr lang="en-US" sz="2000" b="1" i="1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</a:p>
          <a:p>
            <a:r>
              <a:rPr lang="en-US" dirty="0"/>
              <a:t>ACS given in Fall Semester 2014 and 2015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incoming </a:t>
            </a:r>
            <a:r>
              <a:rPr lang="en-US" dirty="0" smtClean="0"/>
              <a:t>and exiting students</a:t>
            </a:r>
            <a:r>
              <a:rPr lang="en-US" dirty="0"/>
              <a:t>’ scientific literacy skills </a:t>
            </a:r>
            <a:r>
              <a:rPr lang="en-US" dirty="0" smtClean="0"/>
              <a:t>(</a:t>
            </a:r>
            <a:r>
              <a:rPr lang="en-US" dirty="0"/>
              <a:t>TOSLS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First-Year Students- Fall </a:t>
            </a:r>
            <a:r>
              <a:rPr lang="en-US" dirty="0"/>
              <a:t>2014 (380 </a:t>
            </a:r>
            <a:r>
              <a:rPr lang="en-US" dirty="0" smtClean="0"/>
              <a:t> FY students)</a:t>
            </a:r>
          </a:p>
          <a:p>
            <a:pPr lvl="1"/>
            <a:r>
              <a:rPr lang="en-US" dirty="0" smtClean="0"/>
              <a:t>Seniors-Spring 2015 (392 Senior students)</a:t>
            </a:r>
          </a:p>
          <a:p>
            <a:pPr lvl="1"/>
            <a:r>
              <a:rPr lang="en-US" dirty="0" smtClean="0"/>
              <a:t>First-Year Students- Fall </a:t>
            </a:r>
            <a:r>
              <a:rPr lang="en-US" dirty="0"/>
              <a:t>2015 (436 FY </a:t>
            </a:r>
            <a:r>
              <a:rPr lang="en-US" dirty="0" smtClean="0"/>
              <a:t>students)</a:t>
            </a:r>
          </a:p>
          <a:p>
            <a:pPr lvl="1"/>
            <a:r>
              <a:rPr lang="en-US" dirty="0"/>
              <a:t>Collecting Senior data again-Spring 2015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other analyses we should be doing?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should we move forward with these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7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for next summer’s workshop?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Topics for Brown Bag Discussions?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8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 Science &amp;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our 100 level SM classes have the same diversity as students in general at DPU?</a:t>
            </a:r>
          </a:p>
          <a:p>
            <a:endParaRPr lang="en-US" dirty="0"/>
          </a:p>
          <a:p>
            <a:r>
              <a:rPr lang="en-US" dirty="0" smtClean="0"/>
              <a:t>How do our diverse students perform in our 100 level SM classes?</a:t>
            </a:r>
          </a:p>
          <a:p>
            <a:endParaRPr lang="en-US" dirty="0"/>
          </a:p>
          <a:p>
            <a:r>
              <a:rPr lang="en-US" dirty="0"/>
              <a:t>Do we have a diversity of students in SM majors?</a:t>
            </a:r>
          </a:p>
          <a:p>
            <a:endParaRPr lang="en-US" dirty="0"/>
          </a:p>
          <a:p>
            <a:r>
              <a:rPr lang="en-US" dirty="0"/>
              <a:t>How do all students perform in our SM Majors?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36"/>
            <a:ext cx="8668115" cy="62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1"/>
            <a:ext cx="8863965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41300"/>
            <a:ext cx="8621474" cy="6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193675"/>
            <a:ext cx="8683937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Resubmitted!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3</a:t>
            </a:r>
            <a:r>
              <a:rPr lang="en-US" sz="2400" b="1" dirty="0" smtClean="0"/>
              <a:t> Main Goals: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400" b="1" i="1" dirty="0" smtClean="0"/>
              <a:t>1) Complete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of the STEM faculty at DePauw University, and encourage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at additional liberal arts </a:t>
            </a:r>
            <a:r>
              <a:rPr lang="en-US" sz="2400" b="1" i="1" dirty="0" smtClean="0"/>
              <a:t>institutions </a:t>
            </a:r>
          </a:p>
          <a:p>
            <a:r>
              <a:rPr lang="en-US" sz="2000" dirty="0"/>
              <a:t>Continued Divisional Meetings, Brown Bags, Working Group</a:t>
            </a:r>
            <a:endParaRPr lang="en-US" sz="2000" b="1" i="1" dirty="0" smtClean="0"/>
          </a:p>
          <a:p>
            <a:pPr marL="114300" indent="0">
              <a:buNone/>
            </a:pPr>
            <a:r>
              <a:rPr lang="en-US" sz="2400" b="1" i="1" dirty="0" smtClean="0"/>
              <a:t>2</a:t>
            </a:r>
            <a:r>
              <a:rPr lang="en-US" sz="2400" b="1" i="1" dirty="0"/>
              <a:t>) </a:t>
            </a:r>
            <a:r>
              <a:rPr lang="en-US" sz="2400" b="1" i="1" u="sng" dirty="0"/>
              <a:t>Implementation</a:t>
            </a:r>
            <a:r>
              <a:rPr lang="en-US" sz="2400" b="1" i="1" dirty="0"/>
              <a:t> of transformed general education STEM courses at DePauw that use evidence-based practices to achieve our shared learning </a:t>
            </a:r>
            <a:r>
              <a:rPr lang="en-US" sz="2400" b="1" i="1" dirty="0" smtClean="0"/>
              <a:t>goals </a:t>
            </a:r>
          </a:p>
          <a:p>
            <a:r>
              <a:rPr lang="en-US" sz="2000" dirty="0" smtClean="0"/>
              <a:t>Stipends to attend workshops, transform courses and teach in the Paradigm Shifts class</a:t>
            </a:r>
            <a:endParaRPr lang="en-US" sz="2000" b="1" i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43" y="0"/>
            <a:ext cx="7746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50" y="0"/>
            <a:ext cx="7610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0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0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8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0448"/>
              </p:ext>
            </p:extLst>
          </p:nvPr>
        </p:nvGraphicFramePr>
        <p:xfrm>
          <a:off x="2589564" y="445500"/>
          <a:ext cx="2728490" cy="5459884"/>
        </p:xfrm>
        <a:graphic>
          <a:graphicData uri="http://schemas.openxmlformats.org/drawingml/2006/table">
            <a:tbl>
              <a:tblPr/>
              <a:tblGrid>
                <a:gridCol w="545698"/>
                <a:gridCol w="545698"/>
                <a:gridCol w="545698"/>
                <a:gridCol w="545698"/>
                <a:gridCol w="545698"/>
              </a:tblGrid>
              <a:tr h="342523">
                <a:tc rowSpan="3"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296" marR="10296" marT="1029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Domestic Students of Color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Correct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Row N %</a:t>
                      </a:r>
                    </a:p>
                  </a:txBody>
                  <a:tcPr marL="10296" marR="10296" marT="10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5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80.2%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v3_1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v4_1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66.7%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55.7%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v5_1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v6_1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65.7%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v7_1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v8_1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v9_1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v10_1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v11_1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v12_1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v13_1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v14_1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v15_1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v16_1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v17_1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62.9%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v18_1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48.6%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53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v19_1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5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v20_1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38.6%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v21_1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v22_1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74.3%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v23_1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68.2%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51.4%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v24_1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v25_1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55.7%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v26_1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v27_1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79.6%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53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v28_1</a:t>
                      </a:r>
                    </a:p>
                  </a:txBody>
                  <a:tcPr marL="10296" marR="10296" marT="1029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58.8%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50.0%</a:t>
                      </a:r>
                    </a:p>
                  </a:txBody>
                  <a:tcPr marL="10296" marR="10296" marT="10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823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5888"/>
            <a:ext cx="7620000" cy="1143000"/>
          </a:xfrm>
        </p:spPr>
        <p:txBody>
          <a:bodyPr/>
          <a:lstStyle/>
          <a:p>
            <a:r>
              <a:rPr lang="en-US" dirty="0" smtClean="0"/>
              <a:t>HHMI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4125"/>
            <a:ext cx="7620000" cy="523875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1) How </a:t>
            </a:r>
            <a:r>
              <a:rPr lang="en-US" sz="2400" dirty="0"/>
              <a:t>will your institute expand its capacity for inclusion to engage all students in Science and Math</a:t>
            </a:r>
            <a:r>
              <a:rPr lang="en-US" sz="2400" dirty="0" smtClean="0"/>
              <a:t>?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2) What are the specific challenges that have previously limited your institution’s ability to include these students in science and math, engage them through effective </a:t>
            </a:r>
            <a:r>
              <a:rPr lang="en-US" sz="2400" dirty="0" smtClean="0"/>
              <a:t>educational </a:t>
            </a:r>
            <a:r>
              <a:rPr lang="en-US" sz="2400" dirty="0"/>
              <a:t>practices, and eliminate inequities that are impediments to their success</a:t>
            </a:r>
            <a:r>
              <a:rPr lang="en-US" sz="2400" dirty="0" smtClean="0"/>
              <a:t>?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3) What are the institutional changes that will result from your team’s work as catalyzed by an HHMI grant</a:t>
            </a:r>
            <a:r>
              <a:rPr lang="en-US" sz="2400" dirty="0" smtClean="0"/>
              <a:t>?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4) How do you know your institution is prepared to work towards inclusive excellence?</a:t>
            </a:r>
          </a:p>
        </p:txBody>
      </p:sp>
    </p:spTree>
    <p:extLst>
      <p:ext uri="{BB962C8B-B14F-4D97-AF65-F5344CB8AC3E}">
        <p14:creationId xmlns:p14="http://schemas.microsoft.com/office/powerpoint/2010/main" val="62057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more interactive ways we can successfully engage ALL students in learning?</a:t>
            </a:r>
          </a:p>
          <a:p>
            <a:endParaRPr lang="en-US" dirty="0" smtClean="0"/>
          </a:p>
          <a:p>
            <a:r>
              <a:rPr lang="en-US" dirty="0" smtClean="0"/>
              <a:t>What techniques do people use to welcome and engage ALL students?</a:t>
            </a:r>
          </a:p>
          <a:p>
            <a:endParaRPr lang="en-US" dirty="0"/>
          </a:p>
          <a:p>
            <a:r>
              <a:rPr lang="en-US" dirty="0" smtClean="0"/>
              <a:t>What might be challenges we face as instructors?</a:t>
            </a:r>
          </a:p>
          <a:p>
            <a:endParaRPr lang="en-US" dirty="0"/>
          </a:p>
          <a:p>
            <a:r>
              <a:rPr lang="en-US" dirty="0" smtClean="0"/>
              <a:t>What might be challenges for our students?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4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NSF-IUSE Grant Resubmitted!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400" b="1" dirty="0"/>
              <a:t>3</a:t>
            </a:r>
            <a:r>
              <a:rPr lang="en-US" sz="2400" b="1" dirty="0" smtClean="0"/>
              <a:t> Main Goals: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400" b="1" i="1" dirty="0" smtClean="0"/>
              <a:t>1) Complete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of the STEM faculty at DePauw University, and encourage </a:t>
            </a:r>
            <a:r>
              <a:rPr lang="en-US" sz="2400" b="1" i="1" u="sng" dirty="0"/>
              <a:t>mobilization</a:t>
            </a:r>
            <a:r>
              <a:rPr lang="en-US" sz="2400" b="1" i="1" dirty="0"/>
              <a:t> at additional liberal arts </a:t>
            </a:r>
            <a:r>
              <a:rPr lang="en-US" sz="2400" b="1" i="1" dirty="0" smtClean="0"/>
              <a:t>institutions </a:t>
            </a:r>
          </a:p>
          <a:p>
            <a:r>
              <a:rPr lang="en-US" sz="2000" dirty="0"/>
              <a:t>Continued Divisional Meetings, Brown Bags, Working Group</a:t>
            </a:r>
            <a:endParaRPr lang="en-US" sz="2000" b="1" i="1" dirty="0" smtClean="0"/>
          </a:p>
          <a:p>
            <a:pPr marL="114300" indent="0">
              <a:buNone/>
            </a:pPr>
            <a:r>
              <a:rPr lang="en-US" sz="2400" b="1" i="1" dirty="0" smtClean="0"/>
              <a:t>2</a:t>
            </a:r>
            <a:r>
              <a:rPr lang="en-US" sz="2400" b="1" i="1" dirty="0"/>
              <a:t>) </a:t>
            </a:r>
            <a:r>
              <a:rPr lang="en-US" sz="2400" b="1" i="1" u="sng" dirty="0"/>
              <a:t>Implementation</a:t>
            </a:r>
            <a:r>
              <a:rPr lang="en-US" sz="2400" b="1" i="1" dirty="0"/>
              <a:t> of transformed general education STEM courses at DePauw that use evidence-based practices to achieve our shared learning </a:t>
            </a:r>
            <a:r>
              <a:rPr lang="en-US" sz="2400" b="1" i="1" dirty="0" smtClean="0"/>
              <a:t>goals </a:t>
            </a:r>
          </a:p>
          <a:p>
            <a:r>
              <a:rPr lang="en-US" sz="2000" dirty="0" smtClean="0"/>
              <a:t>Stipends to attend workshops, transform courses and teach in the Paradigm Shifts class</a:t>
            </a:r>
            <a:endParaRPr lang="en-US" sz="2000" b="1" i="1" dirty="0"/>
          </a:p>
          <a:p>
            <a:pPr marL="114300" indent="0">
              <a:buNone/>
            </a:pPr>
            <a:r>
              <a:rPr lang="en-US" sz="2400" b="1" i="1" dirty="0" smtClean="0"/>
              <a:t>3</a:t>
            </a:r>
            <a:r>
              <a:rPr lang="en-US" sz="2400" b="1" i="1" dirty="0"/>
              <a:t>) </a:t>
            </a:r>
            <a:r>
              <a:rPr lang="en-US" sz="2400" b="1" i="1" u="sng" dirty="0"/>
              <a:t>Institutionalization</a:t>
            </a:r>
            <a:r>
              <a:rPr lang="en-US" sz="2400" b="1" i="1" dirty="0"/>
              <a:t> of our new STEM introductory and general education courses at DePauw University with corresponding assessment for continual improvement.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100" dirty="0" smtClean="0"/>
              <a:t>Outside assessment firm, continued ACS and TOSLS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54000"/>
            <a:ext cx="8629569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Asai</a:t>
            </a:r>
            <a:r>
              <a:rPr lang="en-US" dirty="0" smtClean="0"/>
              <a:t> </a:t>
            </a:r>
            <a:r>
              <a:rPr lang="en-US" sz="3600" dirty="0" smtClean="0"/>
              <a:t>(HHMI Sr. Dir. of Undergrad Programs)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40% of all undergrads who enter college saying they want to study STEM do graduate with a STEM degree, but only 20% of minority students do. 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Asai</a:t>
            </a:r>
            <a:r>
              <a:rPr lang="en-US" dirty="0" smtClean="0"/>
              <a:t> </a:t>
            </a:r>
            <a:r>
              <a:rPr lang="en-US" sz="3600" dirty="0" smtClean="0"/>
              <a:t>(HHMI Sr. Dir. of Undergrad Programs)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40% of all undergrads who enter college saying they want to study STEM do graduate with a STEM degree, but only 20% of minority students do. 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Minority students </a:t>
            </a:r>
            <a:r>
              <a:rPr lang="en-US" dirty="0"/>
              <a:t>graduate at the same rate, but </a:t>
            </a:r>
            <a:r>
              <a:rPr lang="en-US" dirty="0" smtClean="0"/>
              <a:t>they </a:t>
            </a:r>
            <a:r>
              <a:rPr lang="en-US" dirty="0"/>
              <a:t>are more likely to switch to different majors, even when they share the same predictor variables with white students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Asai</a:t>
            </a:r>
            <a:r>
              <a:rPr lang="en-US" dirty="0" smtClean="0"/>
              <a:t> </a:t>
            </a:r>
            <a:r>
              <a:rPr lang="en-US" sz="3600" dirty="0" smtClean="0"/>
              <a:t>(HHMI Sr. Dir. of Undergrad Programs)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40% of all undergrads who enter college saying they want to study STEM do graduate with a STEM degree, but only 20% of minority students do. 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Minority students </a:t>
            </a:r>
            <a:r>
              <a:rPr lang="en-US" dirty="0"/>
              <a:t>graduate at the same rate, but </a:t>
            </a:r>
            <a:r>
              <a:rPr lang="en-US" dirty="0" smtClean="0"/>
              <a:t>they </a:t>
            </a:r>
            <a:r>
              <a:rPr lang="en-US" dirty="0"/>
              <a:t>are more likely to switch to different majors, even when they share the same predictor variables with white students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Intro courses are where students often get turned away.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NSF-IUSE </a:t>
            </a:r>
            <a:r>
              <a:rPr lang="en-US" dirty="0" smtClean="0"/>
              <a:t>Grant</a:t>
            </a:r>
          </a:p>
          <a:p>
            <a:r>
              <a:rPr lang="en-US" dirty="0" smtClean="0"/>
              <a:t>HHMI Pre-proposal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HHMI Pre-proposal Submitted!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theme for the next two rounds of submission </a:t>
            </a:r>
            <a:r>
              <a:rPr lang="en-US" sz="2800" dirty="0" smtClean="0"/>
              <a:t>is </a:t>
            </a:r>
            <a:r>
              <a:rPr lang="en-US" sz="2800" b="1" dirty="0"/>
              <a:t>“Inclusive Excellence” 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dirty="0" smtClean="0"/>
              <a:t>Short pre-proposal was due December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 </a:t>
            </a:r>
          </a:p>
          <a:p>
            <a:endParaRPr lang="en-US" sz="2800" dirty="0"/>
          </a:p>
          <a:p>
            <a:r>
              <a:rPr lang="en-US" sz="2800" dirty="0" smtClean="0"/>
              <a:t>In the spring, invited for submission of full proposal due in October of 2016</a:t>
            </a:r>
          </a:p>
          <a:p>
            <a:endParaRPr lang="en-US" sz="2800" dirty="0" smtClean="0"/>
          </a:p>
          <a:p>
            <a:r>
              <a:rPr lang="en-US" sz="2800" dirty="0" smtClean="0"/>
              <a:t>Invitation is good for a submission in October of 2017 </a:t>
            </a:r>
          </a:p>
          <a:p>
            <a:pPr marL="411480" lvl="1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26386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HHMI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24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2781</TotalTime>
  <Words>5225</Words>
  <Application>Microsoft Macintosh PowerPoint</Application>
  <PresentationFormat>On-screen Show (4:3)</PresentationFormat>
  <Paragraphs>2410</Paragraphs>
  <Slides>63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Adjacency</vt:lpstr>
      <vt:lpstr>Worksheet</vt:lpstr>
      <vt:lpstr>Divisional Meeting: 12/02/15</vt:lpstr>
      <vt:lpstr>A Recap</vt:lpstr>
      <vt:lpstr>NSF-IUSE Grant Resubmitted!</vt:lpstr>
      <vt:lpstr>NSF-IUSE Grant Resubmitted!</vt:lpstr>
      <vt:lpstr>NSF-IUSE Grant Resubmitted!</vt:lpstr>
      <vt:lpstr>NSF-IUSE Grant Resubmitted!</vt:lpstr>
      <vt:lpstr>A Recap</vt:lpstr>
      <vt:lpstr>HHMI Pre-proposal Submitted!</vt:lpstr>
      <vt:lpstr>Plan for HHMI</vt:lpstr>
      <vt:lpstr>Plan for HHMI</vt:lpstr>
      <vt:lpstr>Plan for HHMI</vt:lpstr>
      <vt:lpstr>Plan for HHMI</vt:lpstr>
      <vt:lpstr>A Recap</vt:lpstr>
      <vt:lpstr>ACS-Attitudes</vt:lpstr>
      <vt:lpstr>A Recap</vt:lpstr>
      <vt:lpstr>A Recap</vt:lpstr>
      <vt:lpstr>FY TOSLS Data-2014</vt:lpstr>
      <vt:lpstr>FY TOSLS Data-2014</vt:lpstr>
      <vt:lpstr>FY TOSLS Data-2014</vt:lpstr>
      <vt:lpstr>FY TOSLS Data-2014</vt:lpstr>
      <vt:lpstr>FY TOSLS Data-2014</vt:lpstr>
      <vt:lpstr>FY TOSLS Data-2014</vt:lpstr>
      <vt:lpstr>FY TOSLS Data-2014</vt:lpstr>
      <vt:lpstr>A Recap</vt:lpstr>
      <vt:lpstr>Senior TOSLS Data-2015</vt:lpstr>
      <vt:lpstr>PowerPoint Presentation</vt:lpstr>
      <vt:lpstr>FY/Senior TOSLS Data-2015</vt:lpstr>
      <vt:lpstr>Senior TOSLS Data-2015</vt:lpstr>
      <vt:lpstr>Discussion</vt:lpstr>
      <vt:lpstr>Senior TOSLS Data-2015</vt:lpstr>
      <vt:lpstr>Senior TOSLS Data-2015</vt:lpstr>
      <vt:lpstr>Senior TOSLS Data-2015</vt:lpstr>
      <vt:lpstr>Senior TOSLS Data-2015</vt:lpstr>
      <vt:lpstr>Senior TOSLS Data-2015</vt:lpstr>
      <vt:lpstr>Discussion</vt:lpstr>
      <vt:lpstr>PowerPoint Presentation</vt:lpstr>
      <vt:lpstr>PowerPoint Presentation</vt:lpstr>
      <vt:lpstr>PowerPoint Presentation</vt:lpstr>
      <vt:lpstr>A Recap</vt:lpstr>
      <vt:lpstr>A Recap</vt:lpstr>
      <vt:lpstr>Follow-up</vt:lpstr>
      <vt:lpstr>Future Questions</vt:lpstr>
      <vt:lpstr>PowerPoint Presentation</vt:lpstr>
      <vt:lpstr>Diversity in Science &amp; 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HHMI Questions</vt:lpstr>
      <vt:lpstr>Classroom strategies</vt:lpstr>
      <vt:lpstr>PowerPoint Presentation</vt:lpstr>
      <vt:lpstr>David Asai (HHMI Sr. Dir. of Undergrad Programs)</vt:lpstr>
      <vt:lpstr>David Asai (HHMI Sr. Dir. of Undergrad Programs)</vt:lpstr>
      <vt:lpstr>David Asai (HHMI Sr. Dir. of Undergrad Programs)</vt:lpstr>
    </vt:vector>
  </TitlesOfParts>
  <Company>DePauw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III Open Meeting—Feb. 18, 2015</dc:title>
  <dc:creator>Pam Propsom</dc:creator>
  <cp:lastModifiedBy>Pam Propsom</cp:lastModifiedBy>
  <cp:revision>56</cp:revision>
  <dcterms:created xsi:type="dcterms:W3CDTF">2015-02-09T03:18:45Z</dcterms:created>
  <dcterms:modified xsi:type="dcterms:W3CDTF">2015-12-02T22:55:01Z</dcterms:modified>
</cp:coreProperties>
</file>