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2"/>
  </p:notesMasterIdLst>
  <p:sldIdLst>
    <p:sldId id="256" r:id="rId2"/>
    <p:sldId id="281" r:id="rId3"/>
    <p:sldId id="270" r:id="rId4"/>
    <p:sldId id="259" r:id="rId5"/>
    <p:sldId id="280" r:id="rId6"/>
    <p:sldId id="262" r:id="rId7"/>
    <p:sldId id="258" r:id="rId8"/>
    <p:sldId id="260" r:id="rId9"/>
    <p:sldId id="261" r:id="rId10"/>
    <p:sldId id="263" r:id="rId11"/>
    <p:sldId id="264" r:id="rId12"/>
    <p:sldId id="272" r:id="rId13"/>
    <p:sldId id="276" r:id="rId14"/>
    <p:sldId id="273" r:id="rId15"/>
    <p:sldId id="274" r:id="rId16"/>
    <p:sldId id="275" r:id="rId17"/>
    <p:sldId id="271" r:id="rId18"/>
    <p:sldId id="277" r:id="rId19"/>
    <p:sldId id="279" r:id="rId20"/>
    <p:sldId id="28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170"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unterschouweiler:Documents:Senior%20Year:group%20presentation%20results%20spread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Sheet1!$E$42</c:f>
              <c:strCache>
                <c:ptCount val="1"/>
                <c:pt idx="0">
                  <c:v>Far</c:v>
                </c:pt>
              </c:strCache>
            </c:strRef>
          </c:tx>
          <c:spPr>
            <a:ln w="22225">
              <a:solidFill>
                <a:schemeClr val="tx1"/>
              </a:solidFill>
            </a:ln>
          </c:spPr>
          <c:invertIfNegative val="0"/>
          <c:cat>
            <c:strRef>
              <c:f>Sheet1!$F$41:$H$41</c:f>
              <c:strCache>
                <c:ptCount val="3"/>
                <c:pt idx="0">
                  <c:v>Area 1</c:v>
                </c:pt>
                <c:pt idx="1">
                  <c:v>Area 2</c:v>
                </c:pt>
                <c:pt idx="2">
                  <c:v>Area 3</c:v>
                </c:pt>
              </c:strCache>
            </c:strRef>
          </c:cat>
          <c:val>
            <c:numRef>
              <c:f>Sheet1!$F$42:$H$42</c:f>
              <c:numCache>
                <c:formatCode>General</c:formatCode>
                <c:ptCount val="3"/>
                <c:pt idx="0">
                  <c:v>1.7966</c:v>
                </c:pt>
                <c:pt idx="1">
                  <c:v>2.0171999999999999</c:v>
                </c:pt>
                <c:pt idx="2">
                  <c:v>1.4750000000000001</c:v>
                </c:pt>
              </c:numCache>
            </c:numRef>
          </c:val>
        </c:ser>
        <c:ser>
          <c:idx val="1"/>
          <c:order val="1"/>
          <c:tx>
            <c:strRef>
              <c:f>Sheet1!$E$43</c:f>
              <c:strCache>
                <c:ptCount val="1"/>
                <c:pt idx="0">
                  <c:v>In</c:v>
                </c:pt>
              </c:strCache>
            </c:strRef>
          </c:tx>
          <c:spPr>
            <a:ln w="22225">
              <a:solidFill>
                <a:schemeClr val="tx1"/>
              </a:solidFill>
            </a:ln>
          </c:spPr>
          <c:invertIfNegative val="0"/>
          <c:cat>
            <c:strRef>
              <c:f>Sheet1!$F$41:$H$41</c:f>
              <c:strCache>
                <c:ptCount val="3"/>
                <c:pt idx="0">
                  <c:v>Area 1</c:v>
                </c:pt>
                <c:pt idx="1">
                  <c:v>Area 2</c:v>
                </c:pt>
                <c:pt idx="2">
                  <c:v>Area 3</c:v>
                </c:pt>
              </c:strCache>
            </c:strRef>
          </c:cat>
          <c:val>
            <c:numRef>
              <c:f>Sheet1!$F$43:$H$43</c:f>
              <c:numCache>
                <c:formatCode>General</c:formatCode>
                <c:ptCount val="3"/>
                <c:pt idx="0">
                  <c:v>0.88349999999999995</c:v>
                </c:pt>
                <c:pt idx="1">
                  <c:v>1.8521000000000001</c:v>
                </c:pt>
                <c:pt idx="2">
                  <c:v>1.3900999999999999</c:v>
                </c:pt>
              </c:numCache>
            </c:numRef>
          </c:val>
        </c:ser>
        <c:ser>
          <c:idx val="2"/>
          <c:order val="2"/>
          <c:tx>
            <c:strRef>
              <c:f>Sheet1!$E$44</c:f>
              <c:strCache>
                <c:ptCount val="1"/>
                <c:pt idx="0">
                  <c:v>Near</c:v>
                </c:pt>
              </c:strCache>
            </c:strRef>
          </c:tx>
          <c:spPr>
            <a:ln w="22225">
              <a:solidFill>
                <a:schemeClr val="tx1"/>
              </a:solidFill>
            </a:ln>
          </c:spPr>
          <c:invertIfNegative val="0"/>
          <c:cat>
            <c:strRef>
              <c:f>Sheet1!$F$41:$H$41</c:f>
              <c:strCache>
                <c:ptCount val="3"/>
                <c:pt idx="0">
                  <c:v>Area 1</c:v>
                </c:pt>
                <c:pt idx="1">
                  <c:v>Area 2</c:v>
                </c:pt>
                <c:pt idx="2">
                  <c:v>Area 3</c:v>
                </c:pt>
              </c:strCache>
            </c:strRef>
          </c:cat>
          <c:val>
            <c:numRef>
              <c:f>Sheet1!$F$44:$H$44</c:f>
              <c:numCache>
                <c:formatCode>General</c:formatCode>
                <c:ptCount val="3"/>
                <c:pt idx="0">
                  <c:v>2.927</c:v>
                </c:pt>
                <c:pt idx="1">
                  <c:v>1.871</c:v>
                </c:pt>
                <c:pt idx="2">
                  <c:v>2.5756000000000001</c:v>
                </c:pt>
              </c:numCache>
            </c:numRef>
          </c:val>
        </c:ser>
        <c:dLbls>
          <c:showLegendKey val="0"/>
          <c:showVal val="0"/>
          <c:showCatName val="0"/>
          <c:showSerName val="0"/>
          <c:showPercent val="0"/>
          <c:showBubbleSize val="0"/>
        </c:dLbls>
        <c:gapWidth val="150"/>
        <c:axId val="23537152"/>
        <c:axId val="23552000"/>
      </c:barChart>
      <c:catAx>
        <c:axId val="23537152"/>
        <c:scaling>
          <c:orientation val="minMax"/>
        </c:scaling>
        <c:delete val="0"/>
        <c:axPos val="b"/>
        <c:majorTickMark val="none"/>
        <c:minorTickMark val="none"/>
        <c:tickLblPos val="nextTo"/>
        <c:txPr>
          <a:bodyPr/>
          <a:lstStyle/>
          <a:p>
            <a:pPr>
              <a:defRPr sz="2400"/>
            </a:pPr>
            <a:endParaRPr lang="en-US"/>
          </a:p>
        </c:txPr>
        <c:crossAx val="23552000"/>
        <c:crosses val="autoZero"/>
        <c:auto val="1"/>
        <c:lblAlgn val="ctr"/>
        <c:lblOffset val="100"/>
        <c:noMultiLvlLbl val="0"/>
      </c:catAx>
      <c:valAx>
        <c:axId val="23552000"/>
        <c:scaling>
          <c:orientation val="minMax"/>
        </c:scaling>
        <c:delete val="0"/>
        <c:axPos val="l"/>
        <c:title>
          <c:tx>
            <c:rich>
              <a:bodyPr rot="-5400000" vert="horz"/>
              <a:lstStyle/>
              <a:p>
                <a:pPr>
                  <a:defRPr sz="2400"/>
                </a:pPr>
                <a:r>
                  <a:rPr lang="en-US" sz="2400"/>
                  <a:t>Health Score</a:t>
                </a:r>
              </a:p>
            </c:rich>
          </c:tx>
          <c:layout/>
          <c:overlay val="0"/>
        </c:title>
        <c:numFmt formatCode="General" sourceLinked="1"/>
        <c:majorTickMark val="out"/>
        <c:minorTickMark val="none"/>
        <c:tickLblPos val="nextTo"/>
        <c:txPr>
          <a:bodyPr/>
          <a:lstStyle/>
          <a:p>
            <a:pPr>
              <a:defRPr sz="1800"/>
            </a:pPr>
            <a:endParaRPr lang="en-US"/>
          </a:p>
        </c:txPr>
        <c:crossAx val="23537152"/>
        <c:crosses val="autoZero"/>
        <c:crossBetween val="between"/>
      </c:valAx>
    </c:plotArea>
    <c:legend>
      <c:legendPos val="r"/>
      <c:legendEntry>
        <c:idx val="0"/>
        <c:txPr>
          <a:bodyPr/>
          <a:lstStyle/>
          <a:p>
            <a:pPr>
              <a:defRPr sz="2400"/>
            </a:pPr>
            <a:endParaRPr lang="en-US"/>
          </a:p>
        </c:txPr>
      </c:legendEntry>
      <c:legendEntry>
        <c:idx val="1"/>
        <c:txPr>
          <a:bodyPr/>
          <a:lstStyle/>
          <a:p>
            <a:pPr>
              <a:defRPr sz="2400"/>
            </a:pPr>
            <a:endParaRPr lang="en-US"/>
          </a:p>
        </c:txPr>
      </c:legendEntry>
      <c:legendEntry>
        <c:idx val="2"/>
        <c:txPr>
          <a:bodyPr/>
          <a:lstStyle/>
          <a:p>
            <a:pPr>
              <a:defRPr sz="2400"/>
            </a:pPr>
            <a:endParaRPr lang="en-US"/>
          </a:p>
        </c:txPr>
      </c:legendEntry>
      <c:layout>
        <c:manualLayout>
          <c:xMode val="edge"/>
          <c:yMode val="edge"/>
          <c:x val="0.83859863763888509"/>
          <c:y val="0.28389502346582191"/>
          <c:w val="0.15251411666667639"/>
          <c:h val="0.36600267748010118"/>
        </c:manualLayout>
      </c:layout>
      <c:overlay val="0"/>
      <c:txPr>
        <a:bodyPr/>
        <a:lstStyle/>
        <a:p>
          <a:pPr>
            <a:defRPr sz="1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762E6-5995-C942-918F-DF3734B98015}" type="datetimeFigureOut">
              <a:rPr lang="en-US" smtClean="0"/>
              <a:pPr/>
              <a:t>9/28/2012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CD46B-FEE7-BE4F-AC60-C7C6120E1967}" type="slidenum">
              <a:rPr lang="en-US" smtClean="0"/>
              <a:pPr/>
              <a:t>‹#›</a:t>
            </a:fld>
            <a:endParaRPr lang="en-US"/>
          </a:p>
        </p:txBody>
      </p:sp>
    </p:spTree>
    <p:extLst>
      <p:ext uri="{BB962C8B-B14F-4D97-AF65-F5344CB8AC3E}">
        <p14:creationId xmlns:p14="http://schemas.microsoft.com/office/powerpoint/2010/main" val="9448113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grow to be over</a:t>
            </a:r>
            <a:r>
              <a:rPr lang="en-US" baseline="0" dirty="0" smtClean="0"/>
              <a:t> a hundred feet tall. Hold the record for largest trunk at six feet in diameter. </a:t>
            </a:r>
            <a:endParaRPr lang="en-US" dirty="0"/>
          </a:p>
        </p:txBody>
      </p:sp>
      <p:sp>
        <p:nvSpPr>
          <p:cNvPr id="4" name="Slide Number Placeholder 3"/>
          <p:cNvSpPr>
            <a:spLocks noGrp="1"/>
          </p:cNvSpPr>
          <p:nvPr>
            <p:ph type="sldNum" sz="quarter" idx="10"/>
          </p:nvPr>
        </p:nvSpPr>
        <p:spPr/>
        <p:txBody>
          <a:bodyPr/>
          <a:lstStyle/>
          <a:p>
            <a:fld id="{7E285F8B-7334-1D4A-BAAE-D3506BDF237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6A6DE9-BDC4-47BF-981A-89B7017EE2A0}"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6A6DE9-BDC4-47BF-981A-89B7017EE2A0}"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6A6DE9-BDC4-47BF-981A-89B7017EE2A0}"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6A6DE9-BDC4-47BF-981A-89B7017EE2A0}"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014E8C-476C-2F48-AF56-B0080FA10281}"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63AAD-06AC-0746-909C-CACF5C69F8F5}" type="slidenum">
              <a:rPr lang="en-US" smtClean="0"/>
              <a:pPr/>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14E8C-476C-2F48-AF56-B0080FA10281}"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63AAD-06AC-0746-909C-CACF5C69F8F5}"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14E8C-476C-2F48-AF56-B0080FA10281}"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63AAD-06AC-0746-909C-CACF5C69F8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14E8C-476C-2F48-AF56-B0080FA10281}"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63AAD-06AC-0746-909C-CACF5C69F8F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6014E8C-476C-2F48-AF56-B0080FA10281}"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63AAD-06AC-0746-909C-CACF5C69F8F5}"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Click icon to add picture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14E8C-476C-2F48-AF56-B0080FA10281}"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6014E8C-476C-2F48-AF56-B0080FA10281}"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63AAD-06AC-0746-909C-CACF5C69F8F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6014E8C-476C-2F48-AF56-B0080FA10281}"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63AAD-06AC-0746-909C-CACF5C69F8F5}"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6014E8C-476C-2F48-AF56-B0080FA10281}"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63AAD-06AC-0746-909C-CACF5C69F8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76014E8C-476C-2F48-AF56-B0080FA10281}"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Click icon to add picture</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7"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76014E8C-476C-2F48-AF56-B0080FA10281}"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619C8-A375-448C-891B-9999C6BE8E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Click icon to add picture</a:t>
            </a:r>
            <a:endParaRPr/>
          </a:p>
        </p:txBody>
      </p:sp>
      <p:sp>
        <p:nvSpPr>
          <p:cNvPr id="4" name="Date Placeholder 3"/>
          <p:cNvSpPr>
            <a:spLocks noGrp="1"/>
          </p:cNvSpPr>
          <p:nvPr>
            <p:ph type="dt" sz="half" idx="10"/>
          </p:nvPr>
        </p:nvSpPr>
        <p:spPr/>
        <p:txBody>
          <a:bodyPr/>
          <a:lstStyle/>
          <a:p>
            <a:fld id="{76014E8C-476C-2F48-AF56-B0080FA10281}"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63AAD-06AC-0746-909C-CACF5C69F8F5}" type="slidenum">
              <a:rPr lang="en-US" smtClean="0"/>
              <a:pPr/>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6014E8C-476C-2F48-AF56-B0080FA10281}"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63AAD-06AC-0746-909C-CACF5C69F8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6014E8C-476C-2F48-AF56-B0080FA10281}" type="datetimeFigureOut">
              <a:rPr lang="en-US" smtClean="0"/>
              <a:pPr/>
              <a:t>9/28/2012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63AAD-06AC-0746-909C-CACF5C69F8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014E8C-476C-2F48-AF56-B0080FA10281}" type="datetimeFigureOut">
              <a:rPr lang="en-US" smtClean="0"/>
              <a:pPr/>
              <a:t>9/28/2012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63AAD-06AC-0746-909C-CACF5C69F8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14E8C-476C-2F48-AF56-B0080FA10281}" type="datetimeFigureOut">
              <a:rPr lang="en-US" smtClean="0"/>
              <a:pPr/>
              <a:t>9/28/2012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63AAD-06AC-0746-909C-CACF5C69F8F5}"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76014E8C-476C-2F48-AF56-B0080FA10281}" type="datetimeFigureOut">
              <a:rPr lang="en-US" smtClean="0"/>
              <a:pPr/>
              <a:t>9/28/2012</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AB463AAD-06AC-0746-909C-CACF5C69F8F5}" type="slidenum">
              <a:rPr lang="en-US" smtClean="0"/>
              <a:pPr/>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smtClean="0"/>
              <a:t>Sycamore Tree Health, Dispersal, and Soil Composition in Quarry Bottom Flood Zones</a:t>
            </a:r>
            <a:endParaRPr lang="en-US" sz="3200" dirty="0"/>
          </a:p>
        </p:txBody>
      </p:sp>
      <p:sp>
        <p:nvSpPr>
          <p:cNvPr id="3" name="Subtitle 2"/>
          <p:cNvSpPr>
            <a:spLocks noGrp="1"/>
          </p:cNvSpPr>
          <p:nvPr>
            <p:ph type="subTitle" idx="1"/>
          </p:nvPr>
        </p:nvSpPr>
        <p:spPr/>
        <p:txBody>
          <a:bodyPr/>
          <a:lstStyle/>
          <a:p>
            <a:r>
              <a:rPr lang="en-US" dirty="0" smtClean="0"/>
              <a:t>Zachary R. Young, Sarah Minor, Hunter </a:t>
            </a:r>
            <a:r>
              <a:rPr lang="en-US" dirty="0" err="1" smtClean="0"/>
              <a:t>Schouweiler</a:t>
            </a:r>
            <a:r>
              <a:rPr lang="en-US" dirty="0" smtClean="0"/>
              <a:t> </a:t>
            </a:r>
            <a:endParaRPr lang="en-US" dirty="0"/>
          </a:p>
        </p:txBody>
      </p:sp>
      <p:pic>
        <p:nvPicPr>
          <p:cNvPr id="4" name="Picture 3"/>
          <p:cNvPicPr>
            <a:picLocks noChangeAspect="1"/>
          </p:cNvPicPr>
          <p:nvPr/>
        </p:nvPicPr>
        <p:blipFill>
          <a:blip r:embed="rId2"/>
          <a:stretch>
            <a:fillRect/>
          </a:stretch>
        </p:blipFill>
        <p:spPr>
          <a:xfrm>
            <a:off x="905280" y="2229146"/>
            <a:ext cx="7325037" cy="38098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Description and Observation of Sampling Areas	</a:t>
            </a:r>
            <a:endParaRPr lang="en-US" dirty="0"/>
          </a:p>
        </p:txBody>
      </p:sp>
      <p:sp>
        <p:nvSpPr>
          <p:cNvPr id="3" name="Content Placeholder 2"/>
          <p:cNvSpPr>
            <a:spLocks noGrp="1"/>
          </p:cNvSpPr>
          <p:nvPr>
            <p:ph idx="1"/>
          </p:nvPr>
        </p:nvSpPr>
        <p:spPr>
          <a:xfrm>
            <a:off x="284163" y="2133600"/>
            <a:ext cx="8574087" cy="4551685"/>
          </a:xfrm>
        </p:spPr>
        <p:txBody>
          <a:bodyPr>
            <a:normAutofit fontScale="92500" lnSpcReduction="10000"/>
          </a:bodyPr>
          <a:lstStyle/>
          <a:p>
            <a:pPr algn="ctr"/>
            <a:r>
              <a:rPr lang="en-US" u="sng" dirty="0" smtClean="0"/>
              <a:t>Area 3</a:t>
            </a:r>
          </a:p>
          <a:p>
            <a:r>
              <a:rPr lang="en-US" dirty="0" smtClean="0"/>
              <a:t>This area was unique from the other two areas</a:t>
            </a:r>
          </a:p>
          <a:p>
            <a:r>
              <a:rPr lang="en-US" dirty="0" smtClean="0"/>
              <a:t>Ephemeral pond that is located in the southeast corner of the quarry bottom, right against the quarry wall</a:t>
            </a:r>
          </a:p>
          <a:p>
            <a:r>
              <a:rPr lang="en-US" dirty="0" smtClean="0"/>
              <a:t>We defined the boundaries of this area as coming out from the pond and extending to a series of rock piles which made the back edge of the area and area of cattails that enclosed the remaining side of the sampling area that was not enclosed by the quarry wall. </a:t>
            </a:r>
          </a:p>
          <a:p>
            <a:r>
              <a:rPr lang="en-US" dirty="0" smtClean="0"/>
              <a:t>The flood plain was again more dynamic than area 1, but less abstract than area 2. There were some areas were watered had once been pooled from flooding outside the initial flood plain.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541867"/>
            <a:ext cx="8574087" cy="967840"/>
          </a:xfrm>
        </p:spPr>
        <p:txBody>
          <a:bodyPr/>
          <a:lstStyle/>
          <a:p>
            <a:pPr algn="ctr"/>
            <a:r>
              <a:rPr lang="en-US" dirty="0" smtClean="0"/>
              <a:t>Results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Least Squares Means For Health Scores</a:t>
            </a:r>
            <a:endParaRPr lang="en-US" dirty="0"/>
          </a:p>
        </p:txBody>
      </p:sp>
      <p:pic>
        <p:nvPicPr>
          <p:cNvPr id="4101" name="Picture 5"/>
          <p:cNvPicPr>
            <a:picLocks noChangeAspect="1" noChangeArrowheads="1"/>
          </p:cNvPicPr>
          <p:nvPr/>
        </p:nvPicPr>
        <p:blipFill>
          <a:blip r:embed="rId3"/>
          <a:srcRect/>
          <a:stretch>
            <a:fillRect/>
          </a:stretch>
        </p:blipFill>
        <p:spPr bwMode="auto">
          <a:xfrm>
            <a:off x="1781503" y="2133600"/>
            <a:ext cx="5602707" cy="4359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Comparison of Health Scores</a:t>
            </a:r>
            <a:endParaRPr lang="en-US" dirty="0"/>
          </a:p>
        </p:txBody>
      </p:sp>
      <p:graphicFrame>
        <p:nvGraphicFramePr>
          <p:cNvPr id="5" name="Chart 4"/>
          <p:cNvGraphicFramePr/>
          <p:nvPr>
            <p:extLst>
              <p:ext uri="{D42A27DB-BD31-4B8C-83A1-F6EECF244321}">
                <p14:modId xmlns:p14="http://schemas.microsoft.com/office/powerpoint/2010/main" val="2743809950"/>
              </p:ext>
            </p:extLst>
          </p:nvPr>
        </p:nvGraphicFramePr>
        <p:xfrm>
          <a:off x="284165" y="2314125"/>
          <a:ext cx="8574085" cy="42248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630382"/>
            <a:ext cx="8574087" cy="910551"/>
          </a:xfrm>
        </p:spPr>
        <p:txBody>
          <a:bodyPr>
            <a:normAutofit fontScale="90000"/>
          </a:bodyPr>
          <a:lstStyle/>
          <a:p>
            <a:pPr algn="ctr"/>
            <a:r>
              <a:rPr lang="en-US" dirty="0" smtClean="0"/>
              <a:t>Analysis of Variance for Health Score, Using Adjusted SS for Tests</a:t>
            </a:r>
            <a:endParaRPr lang="en-US" dirty="0"/>
          </a:p>
        </p:txBody>
      </p:sp>
      <p:pic>
        <p:nvPicPr>
          <p:cNvPr id="3078" name="Picture 6"/>
          <p:cNvPicPr>
            <a:picLocks noGrp="1" noChangeAspect="1" noChangeArrowheads="1"/>
          </p:cNvPicPr>
          <p:nvPr>
            <p:ph idx="1"/>
          </p:nvPr>
        </p:nvPicPr>
        <p:blipFill>
          <a:blip r:embed="rId3"/>
          <a:srcRect/>
          <a:stretch>
            <a:fillRect/>
          </a:stretch>
        </p:blipFill>
        <p:spPr bwMode="auto">
          <a:xfrm>
            <a:off x="160379" y="2444812"/>
            <a:ext cx="8697871" cy="15977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Pairwise</a:t>
            </a:r>
            <a:r>
              <a:rPr lang="en-US" dirty="0" smtClean="0"/>
              <a:t> Comparisons</a:t>
            </a:r>
            <a:endParaRPr lang="en-US" dirty="0"/>
          </a:p>
        </p:txBody>
      </p:sp>
      <p:pic>
        <p:nvPicPr>
          <p:cNvPr id="5123" name="Picture 3"/>
          <p:cNvPicPr>
            <a:picLocks noGrp="1" noChangeAspect="1" noChangeArrowheads="1"/>
          </p:cNvPicPr>
          <p:nvPr>
            <p:ph idx="1"/>
          </p:nvPr>
        </p:nvPicPr>
        <p:blipFill>
          <a:blip r:embed="rId3"/>
          <a:srcRect/>
          <a:stretch>
            <a:fillRect/>
          </a:stretch>
        </p:blipFill>
        <p:spPr bwMode="auto">
          <a:xfrm>
            <a:off x="284163" y="2152645"/>
            <a:ext cx="8574087" cy="241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Least Squares Means For Health Score</a:t>
            </a:r>
            <a:endParaRPr lang="en-US" dirty="0"/>
          </a:p>
        </p:txBody>
      </p:sp>
      <p:pic>
        <p:nvPicPr>
          <p:cNvPr id="2051" name="Picture 3"/>
          <p:cNvPicPr>
            <a:picLocks noChangeAspect="1" noChangeArrowheads="1"/>
          </p:cNvPicPr>
          <p:nvPr/>
        </p:nvPicPr>
        <p:blipFill>
          <a:blip r:embed="rId3"/>
          <a:srcRect/>
          <a:stretch>
            <a:fillRect/>
          </a:stretch>
        </p:blipFill>
        <p:spPr bwMode="auto">
          <a:xfrm>
            <a:off x="1781503" y="2133600"/>
            <a:ext cx="6074713" cy="2893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Analysis of Variance for Health Score, Using Adjusted SS for Tests </a:t>
            </a:r>
            <a:endParaRPr lang="en-US" dirty="0"/>
          </a:p>
        </p:txBody>
      </p:sp>
      <p:pic>
        <p:nvPicPr>
          <p:cNvPr id="37890" name="Picture 2"/>
          <p:cNvPicPr>
            <a:picLocks noChangeAspect="1" noChangeArrowheads="1"/>
          </p:cNvPicPr>
          <p:nvPr/>
        </p:nvPicPr>
        <p:blipFill>
          <a:blip r:embed="rId2"/>
          <a:srcRect/>
          <a:stretch>
            <a:fillRect/>
          </a:stretch>
        </p:blipFill>
        <p:spPr bwMode="auto">
          <a:xfrm>
            <a:off x="895350" y="2276475"/>
            <a:ext cx="7353300" cy="1152525"/>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srcRect/>
          <a:stretch>
            <a:fillRect/>
          </a:stretch>
        </p:blipFill>
        <p:spPr bwMode="auto">
          <a:xfrm>
            <a:off x="284163" y="4371817"/>
            <a:ext cx="8718549" cy="825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Discusion</a:t>
            </a:r>
            <a:r>
              <a:rPr lang="en-US" dirty="0" smtClean="0"/>
              <a:t/>
            </a:r>
            <a:br>
              <a:rPr lang="en-US" dirty="0" smtClean="0"/>
            </a:br>
            <a:r>
              <a:rPr lang="en-US" dirty="0" smtClean="0"/>
              <a:t>Summary of Results	</a:t>
            </a:r>
            <a:endParaRPr lang="en-US" dirty="0"/>
          </a:p>
        </p:txBody>
      </p:sp>
      <p:sp>
        <p:nvSpPr>
          <p:cNvPr id="3" name="Content Placeholder 2"/>
          <p:cNvSpPr>
            <a:spLocks noGrp="1"/>
          </p:cNvSpPr>
          <p:nvPr>
            <p:ph idx="1"/>
          </p:nvPr>
        </p:nvSpPr>
        <p:spPr>
          <a:xfrm>
            <a:off x="284163" y="2133600"/>
            <a:ext cx="8574087" cy="4419600"/>
          </a:xfrm>
        </p:spPr>
        <p:txBody>
          <a:bodyPr>
            <a:normAutofit lnSpcReduction="10000"/>
          </a:bodyPr>
          <a:lstStyle/>
          <a:p>
            <a:r>
              <a:rPr lang="en-US" dirty="0" smtClean="0"/>
              <a:t>“Near” trees performed the best in relation to health score. </a:t>
            </a:r>
          </a:p>
          <a:p>
            <a:r>
              <a:rPr lang="en-US" dirty="0" smtClean="0"/>
              <a:t>“In” trees performed the worst as shown by flood zone mud health scores.</a:t>
            </a:r>
          </a:p>
          <a:p>
            <a:r>
              <a:rPr lang="en-US" dirty="0" smtClean="0"/>
              <a:t>Sycamores on rock piles, regardless of location, had the highest health scores</a:t>
            </a:r>
          </a:p>
          <a:p>
            <a:r>
              <a:rPr lang="en-US" dirty="0" smtClean="0"/>
              <a:t>The effect of flood treatment on health score was almost significant over all areas.  This was probably due to the data from area 2, which had zones that were less clearly defined due to minor discrepancies of relative watershed height.</a:t>
            </a:r>
          </a:p>
          <a:p>
            <a:r>
              <a:rPr lang="en-US" dirty="0" smtClean="0"/>
              <a:t>Height was significantly related to health score. </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Discussion</a:t>
            </a:r>
            <a:br>
              <a:rPr lang="en-US" dirty="0" smtClean="0"/>
            </a:br>
            <a:r>
              <a:rPr lang="en-US" dirty="0" smtClean="0"/>
              <a:t>Variation between In, Near, Far</a:t>
            </a:r>
            <a:endParaRPr lang="en-US" dirty="0"/>
          </a:p>
        </p:txBody>
      </p:sp>
      <p:sp>
        <p:nvSpPr>
          <p:cNvPr id="3" name="Content Placeholder 2"/>
          <p:cNvSpPr>
            <a:spLocks noGrp="1"/>
          </p:cNvSpPr>
          <p:nvPr>
            <p:ph idx="1"/>
          </p:nvPr>
        </p:nvSpPr>
        <p:spPr>
          <a:xfrm>
            <a:off x="284163" y="1912076"/>
            <a:ext cx="8574087" cy="4689470"/>
          </a:xfrm>
        </p:spPr>
        <p:txBody>
          <a:bodyPr>
            <a:normAutofit fontScale="92500" lnSpcReduction="20000"/>
          </a:bodyPr>
          <a:lstStyle/>
          <a:p>
            <a:r>
              <a:rPr lang="en-US" dirty="0" smtClean="0"/>
              <a:t>Trees that were labeled “In” had the lowest health scores:</a:t>
            </a:r>
          </a:p>
          <a:p>
            <a:pPr lvl="1"/>
            <a:r>
              <a:rPr lang="en-US" dirty="0" smtClean="0"/>
              <a:t>Anoxic soil conditions</a:t>
            </a:r>
          </a:p>
          <a:p>
            <a:pPr lvl="1"/>
            <a:r>
              <a:rPr lang="en-US" dirty="0" smtClean="0"/>
              <a:t>Decreased photosynthesis due to stomata closure and decreased macronutrients (N,P,K)</a:t>
            </a:r>
          </a:p>
          <a:p>
            <a:pPr lvl="1"/>
            <a:r>
              <a:rPr lang="en-US" dirty="0" smtClean="0"/>
              <a:t>Flooding causes growth reduction in roots more than shoots. This leads to trees being less drought tolerant. </a:t>
            </a:r>
          </a:p>
          <a:p>
            <a:pPr lvl="1"/>
            <a:r>
              <a:rPr lang="en-US" dirty="0" smtClean="0"/>
              <a:t>Increased sedimentation leads to a change in the root and soil water potentials and poor </a:t>
            </a:r>
            <a:r>
              <a:rPr lang="en-US" dirty="0" err="1" smtClean="0"/>
              <a:t>macroinvertebrate</a:t>
            </a:r>
            <a:r>
              <a:rPr lang="en-US" dirty="0" smtClean="0"/>
              <a:t> post-flood decomposition</a:t>
            </a:r>
          </a:p>
          <a:p>
            <a:r>
              <a:rPr lang="en-US" dirty="0" smtClean="0"/>
              <a:t>Trees labeled “Near” had the highest health scores:</a:t>
            </a:r>
          </a:p>
          <a:p>
            <a:pPr lvl="1"/>
            <a:r>
              <a:rPr lang="en-US" dirty="0" smtClean="0"/>
              <a:t>Moderately flood tolerant</a:t>
            </a:r>
          </a:p>
          <a:p>
            <a:pPr lvl="1"/>
            <a:r>
              <a:rPr lang="en-US" dirty="0" smtClean="0"/>
              <a:t>Same negative effects for “In” and “Far” sycamores most likely generate positive effects for “Near” trees</a:t>
            </a:r>
          </a:p>
          <a:p>
            <a:pPr lvl="1"/>
            <a:r>
              <a:rPr lang="en-US" dirty="0" smtClean="0"/>
              <a:t>Sycamores thrive in riparian zone habitats</a:t>
            </a:r>
          </a:p>
          <a:p>
            <a:pPr lvl="1"/>
            <a:r>
              <a:rPr lang="en-US" dirty="0" smtClean="0"/>
              <a:t>Sycamore trees that were on rock piles in the “In” location are on the same plain as near or </a:t>
            </a:r>
            <a:r>
              <a:rPr lang="en-US" smtClean="0"/>
              <a:t>far trees</a:t>
            </a:r>
            <a:r>
              <a:rPr lang="en-US" dirty="0" smtClean="0"/>
              <a:t>, avoiding the poor flooding conditions</a:t>
            </a:r>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blip>
          <a:stretch>
            <a:fillRect/>
          </a:stretch>
        </p:blipFill>
        <p:spPr>
          <a:xfrm>
            <a:off x="762000" y="1778000"/>
            <a:ext cx="7620000" cy="5080000"/>
          </a:xfrm>
          <a:prstGeom prst="rect">
            <a:avLst/>
          </a:prstGeom>
        </p:spPr>
      </p:pic>
      <p:sp>
        <p:nvSpPr>
          <p:cNvPr id="2" name="Title 1"/>
          <p:cNvSpPr>
            <a:spLocks noGrp="1"/>
          </p:cNvSpPr>
          <p:nvPr>
            <p:ph type="title"/>
          </p:nvPr>
        </p:nvSpPr>
        <p:spPr/>
        <p:txBody>
          <a:bodyPr/>
          <a:lstStyle/>
          <a:p>
            <a:pPr algn="ctr"/>
            <a:r>
              <a:rPr lang="en-US" dirty="0" smtClean="0"/>
              <a:t>Introduction</a:t>
            </a:r>
            <a:endParaRPr lang="en-US" dirty="0"/>
          </a:p>
        </p:txBody>
      </p:sp>
      <p:sp>
        <p:nvSpPr>
          <p:cNvPr id="8" name="Content Placeholder 7"/>
          <p:cNvSpPr>
            <a:spLocks noGrp="1"/>
          </p:cNvSpPr>
          <p:nvPr>
            <p:ph idx="1"/>
          </p:nvPr>
        </p:nvSpPr>
        <p:spPr>
          <a:xfrm>
            <a:off x="284163" y="2133600"/>
            <a:ext cx="8574087" cy="3992563"/>
          </a:xfrm>
        </p:spPr>
        <p:txBody>
          <a:bodyPr/>
          <a:lstStyle/>
          <a:p>
            <a:r>
              <a:rPr lang="en-US" dirty="0" smtClean="0"/>
              <a:t>Sycamore Trees (</a:t>
            </a:r>
            <a:r>
              <a:rPr lang="en-US" i="1" dirty="0" err="1" smtClean="0"/>
              <a:t>Platanus</a:t>
            </a:r>
            <a:r>
              <a:rPr lang="en-US" i="1" dirty="0" smtClean="0"/>
              <a:t> </a:t>
            </a:r>
            <a:r>
              <a:rPr lang="en-US" i="1" dirty="0" err="1" smtClean="0"/>
              <a:t>occidentalis</a:t>
            </a:r>
            <a:r>
              <a:rPr lang="en-US" i="1" dirty="0" smtClean="0"/>
              <a:t>)</a:t>
            </a:r>
            <a:endParaRPr lang="en-US" dirty="0" smtClean="0"/>
          </a:p>
          <a:p>
            <a:pPr lvl="1"/>
            <a:r>
              <a:rPr lang="en-US" dirty="0" smtClean="0"/>
              <a:t>Frequently found in riparian and wetland areas.</a:t>
            </a:r>
          </a:p>
          <a:p>
            <a:pPr lvl="1"/>
            <a:r>
              <a:rPr lang="en-US" dirty="0" smtClean="0"/>
              <a:t>Moderately tolerant of flooding</a:t>
            </a:r>
          </a:p>
          <a:p>
            <a:pPr lvl="1"/>
            <a:r>
              <a:rPr lang="en-US" dirty="0" smtClean="0"/>
              <a:t>Growth standards and average age</a:t>
            </a:r>
          </a:p>
          <a:p>
            <a:pPr lvl="1"/>
            <a:r>
              <a:rPr lang="en-US" dirty="0" smtClean="0"/>
              <a:t>Divided at the ground forming secondary trunks</a:t>
            </a:r>
          </a:p>
          <a:p>
            <a:pPr lvl="1"/>
            <a:r>
              <a:rPr lang="en-US" dirty="0" smtClean="0"/>
              <a:t>Flaking is tree exfoliating, giving way to growth</a:t>
            </a:r>
          </a:p>
          <a:p>
            <a:pPr lvl="1"/>
            <a:r>
              <a:rPr lang="en-US" dirty="0" smtClean="0"/>
              <a:t>Seed dispersal</a:t>
            </a:r>
          </a:p>
          <a:p>
            <a:pPr lvl="2"/>
            <a:r>
              <a:rPr lang="en-US" dirty="0" smtClean="0"/>
              <a:t>Biotic and </a:t>
            </a:r>
            <a:r>
              <a:rPr lang="en-US" dirty="0" err="1" smtClean="0"/>
              <a:t>abiotic</a:t>
            </a:r>
            <a:r>
              <a:rPr lang="en-US" dirty="0" smtClean="0"/>
              <a:t> factors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 Cited</a:t>
            </a:r>
            <a:endParaRPr lang="en-US" dirty="0"/>
          </a:p>
        </p:txBody>
      </p:sp>
      <p:sp>
        <p:nvSpPr>
          <p:cNvPr id="3" name="Content Placeholder 2"/>
          <p:cNvSpPr>
            <a:spLocks noGrp="1"/>
          </p:cNvSpPr>
          <p:nvPr>
            <p:ph idx="1"/>
          </p:nvPr>
        </p:nvSpPr>
        <p:spPr>
          <a:xfrm>
            <a:off x="284163" y="2133600"/>
            <a:ext cx="8574087" cy="4328377"/>
          </a:xfrm>
        </p:spPr>
        <p:txBody>
          <a:bodyPr>
            <a:normAutofit/>
          </a:bodyPr>
          <a:lstStyle/>
          <a:p>
            <a:pPr marL="457200" indent="-457200">
              <a:buFont typeface="+mj-lt"/>
              <a:buAutoNum type="arabicPeriod"/>
            </a:pPr>
            <a:r>
              <a:rPr lang="en-US" dirty="0" smtClean="0"/>
              <a:t>Jones, Robert H., Rebecca R. </a:t>
            </a:r>
            <a:r>
              <a:rPr lang="en-US" dirty="0" err="1" smtClean="0"/>
              <a:t>Sharitz</a:t>
            </a:r>
            <a:r>
              <a:rPr lang="en-US" dirty="0" smtClean="0"/>
              <a:t>, and Kenneth W. McLeod. "Effects of Flooding and Root Competition on Growth of Shaded Bottomland Hardwood Seedlings." </a:t>
            </a:r>
            <a:r>
              <a:rPr lang="en-US" i="1" dirty="0" smtClean="0"/>
              <a:t>American Midland Nationalist 121.1 (1989): 165-175. Print.</a:t>
            </a:r>
          </a:p>
          <a:p>
            <a:pPr marL="457200" indent="-457200">
              <a:buFont typeface="+mj-lt"/>
              <a:buAutoNum type="arabicPeriod"/>
            </a:pPr>
            <a:r>
              <a:rPr lang="en-US" dirty="0" smtClean="0"/>
              <a:t>Gregory, Stanley V., Frederick J. Swanson, W. Arthur McKee, and Kenneth W. Cummins. "An Ecosystem Perspective on Riparian Zones." </a:t>
            </a:r>
            <a:r>
              <a:rPr lang="en-US" i="1" dirty="0" err="1" smtClean="0"/>
              <a:t>BioScience</a:t>
            </a:r>
            <a:r>
              <a:rPr lang="en-US" i="1" dirty="0" smtClean="0"/>
              <a:t> 41.8 (1991): 540-551. Print.</a:t>
            </a:r>
          </a:p>
          <a:p>
            <a:pPr marL="457200" indent="-457200">
              <a:buFont typeface="+mj-lt"/>
              <a:buAutoNum type="arabicPeriod"/>
            </a:pPr>
            <a:r>
              <a:rPr lang="en-US" dirty="0" smtClean="0"/>
              <a:t>Kozlowski, T. T. "Plant Responses to Flooding of Soil." </a:t>
            </a:r>
            <a:r>
              <a:rPr lang="en-US" dirty="0" err="1" smtClean="0"/>
              <a:t>BioScience</a:t>
            </a:r>
            <a:r>
              <a:rPr lang="en-US" dirty="0" smtClean="0"/>
              <a:t> 34.3: 162-67. Web. 	&lt;http://www.jstor.org/stable/1309751</a:t>
            </a:r>
          </a:p>
          <a:p>
            <a:pPr marL="4572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Hypothesis</a:t>
            </a:r>
            <a:endParaRPr lang="en-US" dirty="0"/>
          </a:p>
        </p:txBody>
      </p:sp>
      <p:sp>
        <p:nvSpPr>
          <p:cNvPr id="3" name="Content Placeholder 2"/>
          <p:cNvSpPr>
            <a:spLocks noGrp="1"/>
          </p:cNvSpPr>
          <p:nvPr>
            <p:ph idx="1"/>
          </p:nvPr>
        </p:nvSpPr>
        <p:spPr>
          <a:xfrm>
            <a:off x="284163" y="2133600"/>
            <a:ext cx="8574087" cy="4382708"/>
          </a:xfrm>
        </p:spPr>
        <p:txBody>
          <a:bodyPr/>
          <a:lstStyle/>
          <a:p>
            <a:pPr marL="457200" indent="-457200">
              <a:buAutoNum type="arabicParenR"/>
            </a:pPr>
            <a:r>
              <a:rPr lang="en-US" dirty="0" smtClean="0"/>
              <a:t>Flooding will have a negative effect on sycamore tree health.</a:t>
            </a:r>
          </a:p>
          <a:p>
            <a:pPr marL="457200" indent="-457200">
              <a:buAutoNum type="arabicParenR"/>
            </a:pPr>
            <a:r>
              <a:rPr lang="en-US" dirty="0" smtClean="0"/>
              <a:t>Sycamore trees in the flood zone will have the lowest average health score due to greater frequency of anoxic conditions.</a:t>
            </a:r>
          </a:p>
          <a:p>
            <a:pPr marL="457200" indent="-457200">
              <a:buAutoNum type="arabicParenR"/>
            </a:pPr>
            <a:r>
              <a:rPr lang="en-US" dirty="0" smtClean="0"/>
              <a:t>Sycamore trees on medium or large rock piles will have higher health scores than those on quarry bottom or flood zone mud because those trees on rock piles will have higher nutrient availability due to soil accumulation in rock pile</a:t>
            </a:r>
          </a:p>
          <a:p>
            <a:pPr marL="457200" indent="-457200">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Methods</a:t>
            </a:r>
            <a:endParaRPr lang="en-US" dirty="0"/>
          </a:p>
        </p:txBody>
      </p:sp>
      <p:sp>
        <p:nvSpPr>
          <p:cNvPr id="3" name="Content Placeholder 2"/>
          <p:cNvSpPr>
            <a:spLocks noGrp="1"/>
          </p:cNvSpPr>
          <p:nvPr>
            <p:ph idx="1"/>
          </p:nvPr>
        </p:nvSpPr>
        <p:spPr>
          <a:xfrm>
            <a:off x="284163" y="2133600"/>
            <a:ext cx="8574088" cy="4300464"/>
          </a:xfrm>
        </p:spPr>
        <p:txBody>
          <a:bodyPr>
            <a:normAutofit fontScale="92500" lnSpcReduction="10000"/>
          </a:bodyPr>
          <a:lstStyle/>
          <a:p>
            <a:r>
              <a:rPr lang="en-US" dirty="0" smtClean="0"/>
              <a:t>Designated 3 areas (area 1, 2, &amp; 3) in which to sample sycamore trees</a:t>
            </a:r>
          </a:p>
          <a:p>
            <a:r>
              <a:rPr lang="en-US" dirty="0" smtClean="0"/>
              <a:t>Collected data on all sycamore trees taller than 2m</a:t>
            </a:r>
          </a:p>
          <a:p>
            <a:r>
              <a:rPr lang="en-US" dirty="0" smtClean="0"/>
              <a:t>Measurements:</a:t>
            </a:r>
          </a:p>
          <a:p>
            <a:pPr lvl="1"/>
            <a:r>
              <a:rPr lang="en-US" dirty="0" smtClean="0"/>
              <a:t>Height of tree</a:t>
            </a:r>
          </a:p>
          <a:p>
            <a:pPr lvl="1"/>
            <a:r>
              <a:rPr lang="en-US" dirty="0" smtClean="0"/>
              <a:t>Location of the tree: in, near, or far from flood zone</a:t>
            </a:r>
          </a:p>
          <a:p>
            <a:pPr lvl="1"/>
            <a:r>
              <a:rPr lang="en-US" dirty="0" smtClean="0"/>
              <a:t>Type of soil: floodplain mud, quarry bottom; small, medium or large rock pile, and base of rock pile</a:t>
            </a:r>
          </a:p>
          <a:p>
            <a:pPr lvl="1"/>
            <a:r>
              <a:rPr lang="en-US" dirty="0" smtClean="0"/>
              <a:t>Health score of tree</a:t>
            </a:r>
          </a:p>
          <a:p>
            <a:pPr lvl="2"/>
            <a:r>
              <a:rPr lang="en-US" dirty="0" smtClean="0"/>
              <a:t>Each member of the group gave their health score independent of the other group members’ scores</a:t>
            </a:r>
          </a:p>
          <a:p>
            <a:pPr lvl="1"/>
            <a:r>
              <a:rPr lang="en-US" dirty="0" smtClean="0"/>
              <a:t>Numbered each tree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Locations</a:t>
            </a:r>
            <a:endParaRPr lang="en-US" dirty="0"/>
          </a:p>
        </p:txBody>
      </p:sp>
      <p:pic>
        <p:nvPicPr>
          <p:cNvPr id="4" name="Picture 3"/>
          <p:cNvPicPr>
            <a:picLocks noChangeAspect="1"/>
          </p:cNvPicPr>
          <p:nvPr/>
        </p:nvPicPr>
        <p:blipFill rotWithShape="1">
          <a:blip r:embed="rId2"/>
          <a:srcRect l="29421" t="52538" r="53876" b="28531"/>
          <a:stretch/>
        </p:blipFill>
        <p:spPr>
          <a:xfrm>
            <a:off x="2076450" y="2133599"/>
            <a:ext cx="3448051" cy="3992562"/>
          </a:xfrm>
          <a:prstGeom prst="rect">
            <a:avLst/>
          </a:prstGeom>
        </p:spPr>
      </p:pic>
      <p:sp>
        <p:nvSpPr>
          <p:cNvPr id="5" name="TextBox 4"/>
          <p:cNvSpPr txBox="1"/>
          <p:nvPr/>
        </p:nvSpPr>
        <p:spPr>
          <a:xfrm>
            <a:off x="4725452" y="3775970"/>
            <a:ext cx="409593" cy="461665"/>
          </a:xfrm>
          <a:prstGeom prst="rect">
            <a:avLst/>
          </a:prstGeom>
          <a:noFill/>
        </p:spPr>
        <p:txBody>
          <a:bodyPr wrap="square" rtlCol="0">
            <a:spAutoFit/>
          </a:bodyPr>
          <a:lstStyle/>
          <a:p>
            <a:r>
              <a:rPr lang="en-US" sz="2400" b="1" dirty="0" smtClean="0"/>
              <a:t>1</a:t>
            </a:r>
            <a:endParaRPr lang="en-US" sz="2400" b="1" dirty="0"/>
          </a:p>
        </p:txBody>
      </p:sp>
      <p:sp>
        <p:nvSpPr>
          <p:cNvPr id="6" name="TextBox 5"/>
          <p:cNvSpPr txBox="1"/>
          <p:nvPr/>
        </p:nvSpPr>
        <p:spPr>
          <a:xfrm>
            <a:off x="3785797" y="4110039"/>
            <a:ext cx="457782" cy="461665"/>
          </a:xfrm>
          <a:prstGeom prst="rect">
            <a:avLst/>
          </a:prstGeom>
          <a:noFill/>
        </p:spPr>
        <p:txBody>
          <a:bodyPr wrap="square" rtlCol="0">
            <a:spAutoFit/>
          </a:bodyPr>
          <a:lstStyle/>
          <a:p>
            <a:r>
              <a:rPr lang="en-US" sz="2400" b="1" dirty="0" smtClean="0"/>
              <a:t>2</a:t>
            </a:r>
            <a:endParaRPr lang="en-US" sz="2400" b="1" dirty="0"/>
          </a:p>
        </p:txBody>
      </p:sp>
      <p:sp>
        <p:nvSpPr>
          <p:cNvPr id="7" name="TextBox 6"/>
          <p:cNvSpPr txBox="1"/>
          <p:nvPr/>
        </p:nvSpPr>
        <p:spPr>
          <a:xfrm>
            <a:off x="4520654" y="5126462"/>
            <a:ext cx="409593" cy="461665"/>
          </a:xfrm>
          <a:prstGeom prst="rect">
            <a:avLst/>
          </a:prstGeom>
          <a:noFill/>
        </p:spPr>
        <p:txBody>
          <a:bodyPr wrap="square" rtlCol="0">
            <a:spAutoFit/>
          </a:bodyPr>
          <a:lstStyle/>
          <a:p>
            <a:r>
              <a:rPr lang="en-US" sz="2400" b="1" dirty="0" smtClean="0"/>
              <a:t>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Location Definitions</a:t>
            </a:r>
            <a:endParaRPr lang="en-US" dirty="0"/>
          </a:p>
        </p:txBody>
      </p:sp>
      <p:sp>
        <p:nvSpPr>
          <p:cNvPr id="3" name="Content Placeholder 2"/>
          <p:cNvSpPr>
            <a:spLocks noGrp="1"/>
          </p:cNvSpPr>
          <p:nvPr>
            <p:ph idx="1"/>
          </p:nvPr>
        </p:nvSpPr>
        <p:spPr>
          <a:xfrm>
            <a:off x="284163" y="2133600"/>
            <a:ext cx="8574087" cy="4551685"/>
          </a:xfrm>
        </p:spPr>
        <p:txBody>
          <a:bodyPr>
            <a:normAutofit lnSpcReduction="10000"/>
          </a:bodyPr>
          <a:lstStyle/>
          <a:p>
            <a:r>
              <a:rPr lang="en-US" dirty="0" smtClean="0"/>
              <a:t>In the flood zone – at one point completely surrounded by water</a:t>
            </a:r>
          </a:p>
          <a:p>
            <a:pPr lvl="1"/>
            <a:r>
              <a:rPr lang="en-US" dirty="0" smtClean="0"/>
              <a:t>We determined whether an area had been flooded at one point by looking for biofilm or recognizing other characteristics of flooding, such as depressed and dried out mud areas.</a:t>
            </a:r>
          </a:p>
          <a:p>
            <a:r>
              <a:rPr lang="en-US" dirty="0" smtClean="0"/>
              <a:t>Near flood zone- within 3 to 4m of the floodplain or an elevated area, such as a rock pile, where some but not all sides of the elevated area are touching an area that at one point had been flooded</a:t>
            </a:r>
          </a:p>
          <a:p>
            <a:r>
              <a:rPr lang="en-US" dirty="0" smtClean="0"/>
              <a:t>Far from flood zone – more than 3 to 4m from floodplain edge and no sign of flooding characteristics in immediate area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Index</a:t>
            </a:r>
            <a:endParaRPr lang="en-US" dirty="0"/>
          </a:p>
        </p:txBody>
      </p:sp>
      <p:sp>
        <p:nvSpPr>
          <p:cNvPr id="3" name="Content Placeholder 2"/>
          <p:cNvSpPr>
            <a:spLocks noGrp="1"/>
          </p:cNvSpPr>
          <p:nvPr>
            <p:ph idx="1"/>
          </p:nvPr>
        </p:nvSpPr>
        <p:spPr>
          <a:xfrm>
            <a:off x="558199" y="2133600"/>
            <a:ext cx="8300051" cy="4506960"/>
          </a:xfrm>
        </p:spPr>
        <p:txBody>
          <a:bodyPr>
            <a:normAutofit fontScale="92500" lnSpcReduction="10000"/>
          </a:bodyPr>
          <a:lstStyle/>
          <a:p>
            <a:r>
              <a:rPr lang="en-US" dirty="0" smtClean="0"/>
              <a:t>Health Index Criteria:</a:t>
            </a:r>
          </a:p>
          <a:p>
            <a:r>
              <a:rPr lang="en-US" dirty="0" smtClean="0"/>
              <a:t>0 = cannot have any foliage, tree looks dried or withered, trunk may be deformed, no flaking bark</a:t>
            </a:r>
          </a:p>
          <a:p>
            <a:r>
              <a:rPr lang="en-US" dirty="0" smtClean="0"/>
              <a:t>1 = low/minimal foliage, trunk may be deformed, no flaking bark</a:t>
            </a:r>
          </a:p>
          <a:p>
            <a:r>
              <a:rPr lang="en-US" dirty="0" smtClean="0"/>
              <a:t>2 = about half of tree is covered in foliage, no misshapen trunk, little to no flaking bark</a:t>
            </a:r>
          </a:p>
          <a:p>
            <a:r>
              <a:rPr lang="en-US" dirty="0" smtClean="0"/>
              <a:t>3 = about three-quarters of tree is covered in foliage, good quality leaves and healthy trunk, flaking bark</a:t>
            </a:r>
          </a:p>
          <a:p>
            <a:r>
              <a:rPr lang="en-US" dirty="0" smtClean="0"/>
              <a:t>4 = near full foliage with good quality and healthy leaves and trunk, flaking bark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Description and Observation of Sampling Areas	</a:t>
            </a:r>
            <a:endParaRPr lang="en-US" dirty="0"/>
          </a:p>
        </p:txBody>
      </p:sp>
      <p:sp>
        <p:nvSpPr>
          <p:cNvPr id="3" name="Content Placeholder 2"/>
          <p:cNvSpPr>
            <a:spLocks noGrp="1"/>
          </p:cNvSpPr>
          <p:nvPr>
            <p:ph idx="1"/>
          </p:nvPr>
        </p:nvSpPr>
        <p:spPr>
          <a:xfrm>
            <a:off x="284163" y="2133600"/>
            <a:ext cx="8574087" cy="4509815"/>
          </a:xfrm>
        </p:spPr>
        <p:txBody>
          <a:bodyPr/>
          <a:lstStyle/>
          <a:p>
            <a:pPr algn="ctr"/>
            <a:r>
              <a:rPr lang="en-US" u="sng" dirty="0" smtClean="0"/>
              <a:t>Area 1</a:t>
            </a:r>
          </a:p>
          <a:p>
            <a:r>
              <a:rPr lang="en-US" dirty="0" smtClean="0"/>
              <a:t>Area 1 was enclosed by a Nature Park trail, a large hill, and the quarry pond.</a:t>
            </a:r>
          </a:p>
          <a:p>
            <a:r>
              <a:rPr lang="en-US" dirty="0" smtClean="0"/>
              <a:t>The flood zone in this area was distinct – pronounced by a lip that formed the edge of the floodplain. Where there was not a lip, there was a distinct contrast in plant life that designated the edge of the flood zone.</a:t>
            </a:r>
          </a:p>
          <a:p>
            <a:pPr lvl="1"/>
            <a:r>
              <a:rPr lang="en-US" dirty="0" smtClean="0"/>
              <a:t>There were no other flood zone habitats past this initial floodplain edge.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Description and Observation of Sampling Areas	</a:t>
            </a:r>
            <a:endParaRPr lang="en-US" dirty="0"/>
          </a:p>
        </p:txBody>
      </p:sp>
      <p:sp>
        <p:nvSpPr>
          <p:cNvPr id="3" name="Content Placeholder 2"/>
          <p:cNvSpPr>
            <a:spLocks noGrp="1"/>
          </p:cNvSpPr>
          <p:nvPr>
            <p:ph idx="1"/>
          </p:nvPr>
        </p:nvSpPr>
        <p:spPr>
          <a:xfrm>
            <a:off x="284163" y="2133600"/>
            <a:ext cx="8574087" cy="4370247"/>
          </a:xfrm>
        </p:spPr>
        <p:txBody>
          <a:bodyPr/>
          <a:lstStyle/>
          <a:p>
            <a:pPr algn="ctr"/>
            <a:r>
              <a:rPr lang="en-US" u="sng" dirty="0" smtClean="0"/>
              <a:t>Area 2</a:t>
            </a:r>
          </a:p>
          <a:p>
            <a:r>
              <a:rPr lang="en-US" dirty="0" smtClean="0"/>
              <a:t>This area was enclosed by the other side of the large hill, the continuation of the Nature Park trail, an area filled with cattails that extends from the far end of the quarry pond, and the quarry pond.</a:t>
            </a:r>
          </a:p>
          <a:p>
            <a:r>
              <a:rPr lang="en-US" dirty="0" smtClean="0"/>
              <a:t>This area had a floodplain that was different from area 1. It had many channels and large transects that extended from the initial floodplain edge into the back of this area. These areas flooded less regularly.</a:t>
            </a:r>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356</TotalTime>
  <Words>1150</Words>
  <Application>Microsoft Office PowerPoint</Application>
  <PresentationFormat>On-screen Show (4:3)</PresentationFormat>
  <Paragraphs>91</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Spectrum</vt:lpstr>
      <vt:lpstr>Sycamore Tree Health, Dispersal, and Soil Composition in Quarry Bottom Flood Zones</vt:lpstr>
      <vt:lpstr>Introduction</vt:lpstr>
      <vt:lpstr>Hypothesis</vt:lpstr>
      <vt:lpstr>Methods</vt:lpstr>
      <vt:lpstr>Locations</vt:lpstr>
      <vt:lpstr>Location Definitions</vt:lpstr>
      <vt:lpstr>Health Index</vt:lpstr>
      <vt:lpstr>Description and Observation of Sampling Areas </vt:lpstr>
      <vt:lpstr>Description and Observation of Sampling Areas </vt:lpstr>
      <vt:lpstr>Description and Observation of Sampling Areas </vt:lpstr>
      <vt:lpstr>Results</vt:lpstr>
      <vt:lpstr>Least Squares Means For Health Scores</vt:lpstr>
      <vt:lpstr>Comparison of Health Scores</vt:lpstr>
      <vt:lpstr>Analysis of Variance for Health Score, Using Adjusted SS for Tests</vt:lpstr>
      <vt:lpstr>Pairwise Comparisons</vt:lpstr>
      <vt:lpstr>Least Squares Means For Health Score</vt:lpstr>
      <vt:lpstr>Analysis of Variance for Health Score, Using Adjusted SS for Tests </vt:lpstr>
      <vt:lpstr>Discusion Summary of Results </vt:lpstr>
      <vt:lpstr>Discussion Variation between In, Near, Far</vt:lpstr>
      <vt:lpstr>Works Cited</vt:lpstr>
    </vt:vector>
  </TitlesOfParts>
  <Company>Depauw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Sycamore Tree Health, Dispersal, and Soil Composition in Quarry Bottom Floodzones</dc:title>
  <dc:creator>Zachary Young</dc:creator>
  <cp:lastModifiedBy>Vanessa Fox</cp:lastModifiedBy>
  <cp:revision>28</cp:revision>
  <dcterms:created xsi:type="dcterms:W3CDTF">2012-07-03T15:29:28Z</dcterms:created>
  <dcterms:modified xsi:type="dcterms:W3CDTF">2012-09-28T20:19:50Z</dcterms:modified>
</cp:coreProperties>
</file>